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panose="020B0604020202020204" charset="0"/>
      <p:regular r:id="rId17"/>
    </p:embeddedFont>
    <p:embeddedFont>
      <p:font typeface="Canva Sans Medium" panose="020B0604020202020204" charset="0"/>
      <p:regular r:id="rId18"/>
    </p:embeddedFont>
    <p:embeddedFont>
      <p:font typeface="Rubik Bold" panose="020B0604020202020204" charset="-79"/>
      <p:regular r:id="rId19"/>
    </p:embeddedFont>
    <p:embeddedFont>
      <p:font typeface="Poppins Semi-Bold" panose="020B0604020202020204" charset="0"/>
      <p:regular r:id="rId20"/>
    </p:embeddedFont>
    <p:embeddedFont>
      <p:font typeface="Calibri" panose="020F0502020204030204" pitchFamily="34" charset="0"/>
      <p:regular r:id="rId21"/>
      <p:bold r:id="rId22"/>
      <p:italic r:id="rId23"/>
      <p:boldItalic r:id="rId24"/>
    </p:embeddedFont>
    <p:embeddedFont>
      <p:font typeface="Poppins Medium" panose="020B0604020202020204" charset="0"/>
      <p:regular r:id="rId25"/>
    </p:embeddedFont>
    <p:embeddedFont>
      <p:font typeface="Open Sans Medium" panose="020B0604020202020204" charset="0"/>
      <p:regular r:id="rId26"/>
    </p:embeddedFont>
    <p:embeddedFont>
      <p:font typeface="Open Sans Bold" panose="020B0604020202020204" charset="0"/>
      <p:regular r:id="rId27"/>
    </p:embeddedFont>
    <p:embeddedFont>
      <p:font typeface="Open Sans" panose="020B0604020202020204" charset="0"/>
      <p:regular r:id="rId28"/>
    </p:embeddedFont>
    <p:embeddedFont>
      <p:font typeface="Canva Sans Bold" panose="020B0604020202020204" charset="0"/>
      <p:regular r:id="rId29"/>
    </p:embeddedFont>
    <p:embeddedFont>
      <p:font typeface="Poppin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github.com/SK-21-D3v/LogistiQ-Infosys_Project_1"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K-21-D3v/LogistiQ-Infosys_Project_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4.png"/><Relationship Id="rId10"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50713" cy="10287000"/>
            <a:chOff x="0" y="0"/>
            <a:chExt cx="437060" cy="551613"/>
          </a:xfrm>
        </p:grpSpPr>
        <p:sp>
          <p:nvSpPr>
            <p:cNvPr id="3" name="Freeform 3"/>
            <p:cNvSpPr/>
            <p:nvPr/>
          </p:nvSpPr>
          <p:spPr>
            <a:xfrm>
              <a:off x="0" y="0"/>
              <a:ext cx="437060" cy="551613"/>
            </a:xfrm>
            <a:custGeom>
              <a:avLst/>
              <a:gdLst/>
              <a:ahLst/>
              <a:cxnLst/>
              <a:rect l="l" t="t" r="r" b="b"/>
              <a:pathLst>
                <a:path w="437060" h="551613">
                  <a:moveTo>
                    <a:pt x="0" y="0"/>
                  </a:moveTo>
                  <a:lnTo>
                    <a:pt x="437060" y="0"/>
                  </a:lnTo>
                  <a:lnTo>
                    <a:pt x="437060" y="551613"/>
                  </a:lnTo>
                  <a:lnTo>
                    <a:pt x="0" y="551613"/>
                  </a:lnTo>
                  <a:close/>
                </a:path>
              </a:pathLst>
            </a:custGeom>
            <a:solidFill>
              <a:srgbClr val="32184B"/>
            </a:solidFill>
            <a:ln w="12700">
              <a:solidFill>
                <a:srgbClr val="000000"/>
              </a:solidFill>
            </a:ln>
          </p:spPr>
        </p:sp>
      </p:grpSp>
      <p:grpSp>
        <p:nvGrpSpPr>
          <p:cNvPr id="4" name="Group 4"/>
          <p:cNvGrpSpPr/>
          <p:nvPr/>
        </p:nvGrpSpPr>
        <p:grpSpPr>
          <a:xfrm>
            <a:off x="0" y="0"/>
            <a:ext cx="8150713" cy="10287000"/>
            <a:chOff x="0" y="0"/>
            <a:chExt cx="437060" cy="551613"/>
          </a:xfrm>
        </p:grpSpPr>
        <p:sp>
          <p:nvSpPr>
            <p:cNvPr id="5" name="Freeform 5"/>
            <p:cNvSpPr/>
            <p:nvPr/>
          </p:nvSpPr>
          <p:spPr>
            <a:xfrm>
              <a:off x="0" y="0"/>
              <a:ext cx="437060" cy="551613"/>
            </a:xfrm>
            <a:custGeom>
              <a:avLst/>
              <a:gdLst/>
              <a:ahLst/>
              <a:cxnLst/>
              <a:rect l="l" t="t" r="r" b="b"/>
              <a:pathLst>
                <a:path w="437060" h="551613">
                  <a:moveTo>
                    <a:pt x="0" y="0"/>
                  </a:moveTo>
                  <a:lnTo>
                    <a:pt x="437060" y="0"/>
                  </a:lnTo>
                  <a:lnTo>
                    <a:pt x="437060" y="551613"/>
                  </a:lnTo>
                  <a:lnTo>
                    <a:pt x="0" y="551613"/>
                  </a:lnTo>
                  <a:close/>
                </a:path>
              </a:pathLst>
            </a:custGeom>
            <a:blipFill>
              <a:blip r:embed="rId2">
                <a:alphaModFix amt="23000"/>
              </a:blip>
              <a:stretch>
                <a:fillRect l="-143268" t="-54791" r="-91758"/>
              </a:stretch>
            </a:blipFill>
          </p:spPr>
        </p:sp>
      </p:grpSp>
      <p:sp>
        <p:nvSpPr>
          <p:cNvPr id="6" name="Freeform 6"/>
          <p:cNvSpPr/>
          <p:nvPr/>
        </p:nvSpPr>
        <p:spPr>
          <a:xfrm>
            <a:off x="-552801" y="1028700"/>
            <a:ext cx="9256315" cy="7933984"/>
          </a:xfrm>
          <a:custGeom>
            <a:avLst/>
            <a:gdLst/>
            <a:ahLst/>
            <a:cxnLst/>
            <a:rect l="l" t="t" r="r" b="b"/>
            <a:pathLst>
              <a:path w="9256315" h="7933984">
                <a:moveTo>
                  <a:pt x="0" y="0"/>
                </a:moveTo>
                <a:lnTo>
                  <a:pt x="9256315" y="0"/>
                </a:lnTo>
                <a:lnTo>
                  <a:pt x="9256315" y="7933984"/>
                </a:lnTo>
                <a:lnTo>
                  <a:pt x="0" y="79339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9966173" y="1787544"/>
            <a:ext cx="7476129" cy="1869879"/>
          </a:xfrm>
          <a:prstGeom prst="rect">
            <a:avLst/>
          </a:prstGeom>
        </p:spPr>
        <p:txBody>
          <a:bodyPr lIns="0" tIns="0" rIns="0" bIns="0" rtlCol="0" anchor="t">
            <a:spAutoFit/>
          </a:bodyPr>
          <a:lstStyle/>
          <a:p>
            <a:pPr algn="r">
              <a:lnSpc>
                <a:spcPts val="13696"/>
              </a:lnSpc>
            </a:pPr>
            <a:r>
              <a:rPr lang="en-US" sz="12120" b="1" spc="242">
                <a:solidFill>
                  <a:srgbClr val="FFFFFF"/>
                </a:solidFill>
                <a:latin typeface="Poppins Semi-Bold"/>
                <a:ea typeface="Poppins Semi-Bold"/>
                <a:cs typeface="Poppins Semi-Bold"/>
                <a:sym typeface="Poppins Semi-Bold"/>
              </a:rPr>
              <a:t>LOGISTIQ</a:t>
            </a:r>
          </a:p>
        </p:txBody>
      </p:sp>
      <p:sp>
        <p:nvSpPr>
          <p:cNvPr id="8" name="TextBox 8"/>
          <p:cNvSpPr txBox="1"/>
          <p:nvPr/>
        </p:nvSpPr>
        <p:spPr>
          <a:xfrm>
            <a:off x="11728745" y="6324437"/>
            <a:ext cx="3950986" cy="515491"/>
          </a:xfrm>
          <a:prstGeom prst="rect">
            <a:avLst/>
          </a:prstGeom>
        </p:spPr>
        <p:txBody>
          <a:bodyPr lIns="0" tIns="0" rIns="0" bIns="0" rtlCol="0" anchor="t">
            <a:spAutoFit/>
          </a:bodyPr>
          <a:lstStyle/>
          <a:p>
            <a:pPr algn="r">
              <a:lnSpc>
                <a:spcPts val="3777"/>
              </a:lnSpc>
            </a:pPr>
            <a:r>
              <a:rPr lang="en-US" sz="3342" spc="66">
                <a:solidFill>
                  <a:srgbClr val="FFFFFF"/>
                </a:solidFill>
                <a:latin typeface="Poppins"/>
                <a:ea typeface="Poppins"/>
                <a:cs typeface="Poppins"/>
                <a:sym typeface="Poppins"/>
              </a:rPr>
              <a:t>BY SONIA KOLAY </a:t>
            </a:r>
          </a:p>
        </p:txBody>
      </p:sp>
      <p:sp>
        <p:nvSpPr>
          <p:cNvPr id="9" name="TextBox 9"/>
          <p:cNvSpPr txBox="1"/>
          <p:nvPr/>
        </p:nvSpPr>
        <p:spPr>
          <a:xfrm>
            <a:off x="10584091" y="4133673"/>
            <a:ext cx="6240294" cy="1619264"/>
          </a:xfrm>
          <a:prstGeom prst="rect">
            <a:avLst/>
          </a:prstGeom>
        </p:spPr>
        <p:txBody>
          <a:bodyPr lIns="0" tIns="0" rIns="0" bIns="0" rtlCol="0" anchor="t">
            <a:spAutoFit/>
          </a:bodyPr>
          <a:lstStyle/>
          <a:p>
            <a:pPr algn="ctr">
              <a:lnSpc>
                <a:spcPts val="4409"/>
              </a:lnSpc>
              <a:spcBef>
                <a:spcPct val="0"/>
              </a:spcBef>
            </a:pPr>
            <a:r>
              <a:rPr lang="en-US" sz="2736">
                <a:solidFill>
                  <a:srgbClr val="FFFFFF"/>
                </a:solidFill>
                <a:latin typeface="Open Sans"/>
                <a:ea typeface="Open Sans"/>
                <a:cs typeface="Open Sans"/>
                <a:sym typeface="Open Sans"/>
              </a:rPr>
              <a:t>AI Driven Supply Chain Disruption Predictor and Inventory Optimization System</a:t>
            </a:r>
          </a:p>
        </p:txBody>
      </p:sp>
      <p:grpSp>
        <p:nvGrpSpPr>
          <p:cNvPr id="10" name="Group 10"/>
          <p:cNvGrpSpPr/>
          <p:nvPr/>
        </p:nvGrpSpPr>
        <p:grpSpPr>
          <a:xfrm>
            <a:off x="11347718" y="8591510"/>
            <a:ext cx="3998208" cy="666790"/>
            <a:chOff x="0" y="0"/>
            <a:chExt cx="5330944" cy="889054"/>
          </a:xfrm>
        </p:grpSpPr>
        <p:grpSp>
          <p:nvGrpSpPr>
            <p:cNvPr id="11" name="Group 11"/>
            <p:cNvGrpSpPr/>
            <p:nvPr/>
          </p:nvGrpSpPr>
          <p:grpSpPr>
            <a:xfrm>
              <a:off x="1250541" y="0"/>
              <a:ext cx="4080403" cy="889054"/>
              <a:chOff x="0" y="0"/>
              <a:chExt cx="806006" cy="175616"/>
            </a:xfrm>
          </p:grpSpPr>
          <p:sp>
            <p:nvSpPr>
              <p:cNvPr id="12" name="Freeform 12"/>
              <p:cNvSpPr/>
              <p:nvPr/>
            </p:nvSpPr>
            <p:spPr>
              <a:xfrm>
                <a:off x="0" y="0"/>
                <a:ext cx="806006" cy="175616"/>
              </a:xfrm>
              <a:custGeom>
                <a:avLst/>
                <a:gdLst/>
                <a:ahLst/>
                <a:cxnLst/>
                <a:rect l="l" t="t" r="r" b="b"/>
                <a:pathLst>
                  <a:path w="806006" h="175616">
                    <a:moveTo>
                      <a:pt x="87808" y="0"/>
                    </a:moveTo>
                    <a:lnTo>
                      <a:pt x="718198" y="0"/>
                    </a:lnTo>
                    <a:cubicBezTo>
                      <a:pt x="741486" y="0"/>
                      <a:pt x="763820" y="9251"/>
                      <a:pt x="780287" y="25718"/>
                    </a:cubicBezTo>
                    <a:cubicBezTo>
                      <a:pt x="796754" y="42185"/>
                      <a:pt x="806006" y="64520"/>
                      <a:pt x="806006" y="87808"/>
                    </a:cubicBezTo>
                    <a:lnTo>
                      <a:pt x="806006" y="87808"/>
                    </a:lnTo>
                    <a:cubicBezTo>
                      <a:pt x="806006" y="136303"/>
                      <a:pt x="766693" y="175616"/>
                      <a:pt x="718198" y="175616"/>
                    </a:cubicBezTo>
                    <a:lnTo>
                      <a:pt x="87808" y="175616"/>
                    </a:lnTo>
                    <a:cubicBezTo>
                      <a:pt x="64520" y="175616"/>
                      <a:pt x="42185" y="166364"/>
                      <a:pt x="25718" y="149897"/>
                    </a:cubicBezTo>
                    <a:cubicBezTo>
                      <a:pt x="9251" y="133430"/>
                      <a:pt x="0" y="111096"/>
                      <a:pt x="0" y="87808"/>
                    </a:cubicBezTo>
                    <a:lnTo>
                      <a:pt x="0" y="87808"/>
                    </a:lnTo>
                    <a:cubicBezTo>
                      <a:pt x="0" y="64520"/>
                      <a:pt x="9251" y="42185"/>
                      <a:pt x="25718" y="25718"/>
                    </a:cubicBezTo>
                    <a:cubicBezTo>
                      <a:pt x="42185" y="9251"/>
                      <a:pt x="64520" y="0"/>
                      <a:pt x="87808" y="0"/>
                    </a:cubicBezTo>
                    <a:close/>
                  </a:path>
                </a:pathLst>
              </a:custGeom>
              <a:solidFill>
                <a:srgbClr val="CB5EFF"/>
              </a:solidFill>
              <a:ln cap="rnd">
                <a:noFill/>
                <a:prstDash val="solid"/>
                <a:round/>
              </a:ln>
            </p:spPr>
          </p:sp>
          <p:sp>
            <p:nvSpPr>
              <p:cNvPr id="13" name="TextBox 13"/>
              <p:cNvSpPr txBox="1"/>
              <p:nvPr/>
            </p:nvSpPr>
            <p:spPr>
              <a:xfrm>
                <a:off x="0" y="-76200"/>
                <a:ext cx="806006" cy="251816"/>
              </a:xfrm>
              <a:prstGeom prst="rect">
                <a:avLst/>
              </a:prstGeom>
            </p:spPr>
            <p:txBody>
              <a:bodyPr lIns="50800" tIns="50800" rIns="50800" bIns="50800" rtlCol="0" anchor="ctr"/>
              <a:lstStyle/>
              <a:p>
                <a:pPr algn="ctr">
                  <a:lnSpc>
                    <a:spcPts val="3474"/>
                  </a:lnSpc>
                </a:pPr>
                <a:endParaRPr/>
              </a:p>
            </p:txBody>
          </p:sp>
        </p:grpSp>
        <p:sp>
          <p:nvSpPr>
            <p:cNvPr id="14" name="TextBox 14"/>
            <p:cNvSpPr txBox="1"/>
            <p:nvPr/>
          </p:nvSpPr>
          <p:spPr>
            <a:xfrm>
              <a:off x="0" y="150591"/>
              <a:ext cx="4922181" cy="439502"/>
            </a:xfrm>
            <a:prstGeom prst="rect">
              <a:avLst/>
            </a:prstGeom>
          </p:spPr>
          <p:txBody>
            <a:bodyPr lIns="0" tIns="0" rIns="0" bIns="0" rtlCol="0" anchor="t">
              <a:spAutoFit/>
            </a:bodyPr>
            <a:lstStyle/>
            <a:p>
              <a:pPr algn="r">
                <a:lnSpc>
                  <a:spcPts val="2700"/>
                </a:lnSpc>
              </a:pPr>
              <a:r>
                <a:rPr lang="en-US" sz="1928" b="1" u="sng" spc="198">
                  <a:solidFill>
                    <a:srgbClr val="FFFFFF"/>
                  </a:solidFill>
                  <a:latin typeface="Rubik Bold"/>
                  <a:ea typeface="Rubik Bold"/>
                  <a:cs typeface="Rubik Bold"/>
                  <a:sym typeface="Rubik Bold"/>
                  <a:hlinkClick r:id="rId5" tooltip="https://github.com/SK-21-D3v/LogistiQ-Infosys_Project_1"/>
                </a:rPr>
                <a:t>LogistiQ-Github</a:t>
              </a:r>
            </a:p>
          </p:txBody>
        </p:sp>
      </p:grpSp>
      <p:sp>
        <p:nvSpPr>
          <p:cNvPr id="15" name="TextBox 15"/>
          <p:cNvSpPr txBox="1"/>
          <p:nvPr/>
        </p:nvSpPr>
        <p:spPr>
          <a:xfrm>
            <a:off x="10866416" y="597451"/>
            <a:ext cx="5675643" cy="776774"/>
          </a:xfrm>
          <a:prstGeom prst="rect">
            <a:avLst/>
          </a:prstGeom>
        </p:spPr>
        <p:txBody>
          <a:bodyPr lIns="0" tIns="0" rIns="0" bIns="0" rtlCol="0" anchor="t">
            <a:spAutoFit/>
          </a:bodyPr>
          <a:lstStyle/>
          <a:p>
            <a:pPr algn="ctr">
              <a:lnSpc>
                <a:spcPts val="6353"/>
              </a:lnSpc>
            </a:pPr>
            <a:r>
              <a:rPr lang="en-US" sz="4538" b="1">
                <a:solidFill>
                  <a:srgbClr val="FFFFFF"/>
                </a:solidFill>
                <a:latin typeface="Canva Sans Bold"/>
                <a:ea typeface="Canva Sans Bold"/>
                <a:cs typeface="Canva Sans Bold"/>
                <a:sym typeface="Canva Sans Bold"/>
              </a:rPr>
              <a:t>Infosys Springboard</a:t>
            </a:r>
          </a:p>
        </p:txBody>
      </p:sp>
      <p:sp>
        <p:nvSpPr>
          <p:cNvPr id="16" name="TextBox 16"/>
          <p:cNvSpPr txBox="1"/>
          <p:nvPr/>
        </p:nvSpPr>
        <p:spPr>
          <a:xfrm>
            <a:off x="11728745" y="7032849"/>
            <a:ext cx="4325863" cy="284555"/>
          </a:xfrm>
          <a:prstGeom prst="rect">
            <a:avLst/>
          </a:prstGeom>
        </p:spPr>
        <p:txBody>
          <a:bodyPr lIns="0" tIns="0" rIns="0" bIns="0" rtlCol="0" anchor="t">
            <a:spAutoFit/>
          </a:bodyPr>
          <a:lstStyle/>
          <a:p>
            <a:pPr algn="ctr">
              <a:lnSpc>
                <a:spcPts val="2371"/>
              </a:lnSpc>
            </a:pPr>
            <a:r>
              <a:rPr lang="en-US" sz="1694">
                <a:solidFill>
                  <a:srgbClr val="FFFFFF"/>
                </a:solidFill>
                <a:latin typeface="Canva Sans"/>
                <a:ea typeface="Canva Sans"/>
                <a:cs typeface="Canva Sans"/>
                <a:sym typeface="Canva Sans"/>
              </a:rPr>
              <a:t>(You’re personal warehouse manager)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395962" y="1319344"/>
            <a:ext cx="7739485" cy="4141701"/>
          </a:xfrm>
          <a:custGeom>
            <a:avLst/>
            <a:gdLst/>
            <a:ahLst/>
            <a:cxnLst/>
            <a:rect l="l" t="t" r="r" b="b"/>
            <a:pathLst>
              <a:path w="7739485" h="4141701">
                <a:moveTo>
                  <a:pt x="0" y="0"/>
                </a:moveTo>
                <a:lnTo>
                  <a:pt x="7739485" y="0"/>
                </a:lnTo>
                <a:lnTo>
                  <a:pt x="7739485" y="4141701"/>
                </a:lnTo>
                <a:lnTo>
                  <a:pt x="0" y="4141701"/>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4265704" y="4092597"/>
            <a:ext cx="7926511" cy="4206969"/>
          </a:xfrm>
          <a:custGeom>
            <a:avLst/>
            <a:gdLst/>
            <a:ahLst/>
            <a:cxnLst/>
            <a:rect l="l" t="t" r="r" b="b"/>
            <a:pathLst>
              <a:path w="7926511" h="4206969">
                <a:moveTo>
                  <a:pt x="0" y="0"/>
                </a:moveTo>
                <a:lnTo>
                  <a:pt x="7926511" y="0"/>
                </a:lnTo>
                <a:lnTo>
                  <a:pt x="7926511" y="4206970"/>
                </a:lnTo>
                <a:lnTo>
                  <a:pt x="0" y="4206970"/>
                </a:lnTo>
                <a:lnTo>
                  <a:pt x="0" y="0"/>
                </a:lnTo>
                <a:close/>
              </a:path>
            </a:pathLst>
          </a:custGeom>
          <a:blipFill>
            <a:blip r:embed="rId3"/>
            <a:stretch>
              <a:fillRect/>
            </a:stretch>
          </a:blipFill>
          <a:ln w="38100" cap="sq">
            <a:solidFill>
              <a:srgbClr val="000000"/>
            </a:solidFill>
            <a:prstDash val="solid"/>
            <a:miter/>
          </a:ln>
        </p:spPr>
      </p:sp>
      <p:sp>
        <p:nvSpPr>
          <p:cNvPr id="4" name="Freeform 4"/>
          <p:cNvSpPr/>
          <p:nvPr/>
        </p:nvSpPr>
        <p:spPr>
          <a:xfrm>
            <a:off x="9564950" y="1474419"/>
            <a:ext cx="8337871" cy="4413090"/>
          </a:xfrm>
          <a:custGeom>
            <a:avLst/>
            <a:gdLst/>
            <a:ahLst/>
            <a:cxnLst/>
            <a:rect l="l" t="t" r="r" b="b"/>
            <a:pathLst>
              <a:path w="8337871" h="4413090">
                <a:moveTo>
                  <a:pt x="0" y="0"/>
                </a:moveTo>
                <a:lnTo>
                  <a:pt x="8337871" y="0"/>
                </a:lnTo>
                <a:lnTo>
                  <a:pt x="8337871" y="4413090"/>
                </a:lnTo>
                <a:lnTo>
                  <a:pt x="0" y="4413090"/>
                </a:lnTo>
                <a:lnTo>
                  <a:pt x="0" y="0"/>
                </a:lnTo>
                <a:close/>
              </a:path>
            </a:pathLst>
          </a:custGeom>
          <a:blipFill>
            <a:blip r:embed="rId4"/>
            <a:stretch>
              <a:fillRect/>
            </a:stretch>
          </a:blipFill>
          <a:ln w="38100" cap="sq">
            <a:solidFill>
              <a:srgbClr val="000000"/>
            </a:solidFill>
            <a:prstDash val="solid"/>
            <a:miter/>
          </a:ln>
        </p:spPr>
      </p:sp>
      <p:sp>
        <p:nvSpPr>
          <p:cNvPr id="5" name="TextBox 5"/>
          <p:cNvSpPr txBox="1"/>
          <p:nvPr/>
        </p:nvSpPr>
        <p:spPr>
          <a:xfrm>
            <a:off x="3894716" y="544685"/>
            <a:ext cx="10498567" cy="484015"/>
          </a:xfrm>
          <a:prstGeom prst="rect">
            <a:avLst/>
          </a:prstGeom>
        </p:spPr>
        <p:txBody>
          <a:bodyPr lIns="0" tIns="0" rIns="0" bIns="0" rtlCol="0" anchor="t">
            <a:spAutoFit/>
          </a:bodyPr>
          <a:lstStyle/>
          <a:p>
            <a:pPr algn="l">
              <a:lnSpc>
                <a:spcPts val="3772"/>
              </a:lnSpc>
            </a:pPr>
            <a:r>
              <a:rPr lang="en-US" sz="2694" b="1">
                <a:solidFill>
                  <a:srgbClr val="CB5EFF"/>
                </a:solidFill>
                <a:latin typeface="Poppins Medium"/>
                <a:ea typeface="Poppins Medium"/>
                <a:cs typeface="Poppins Medium"/>
                <a:sym typeface="Poppins Medium"/>
              </a:rPr>
              <a:t>Milestone 3: ERP Integration &amp; Inventory Adjustment Module</a:t>
            </a:r>
          </a:p>
        </p:txBody>
      </p:sp>
      <p:sp>
        <p:nvSpPr>
          <p:cNvPr id="6" name="TextBox 6"/>
          <p:cNvSpPr txBox="1"/>
          <p:nvPr/>
        </p:nvSpPr>
        <p:spPr>
          <a:xfrm>
            <a:off x="5556372" y="4588100"/>
            <a:ext cx="131864" cy="1299409"/>
          </a:xfrm>
          <a:prstGeom prst="rect">
            <a:avLst/>
          </a:prstGeom>
        </p:spPr>
        <p:txBody>
          <a:bodyPr lIns="0" tIns="0" rIns="0" bIns="0" rtlCol="0" anchor="t">
            <a:spAutoFit/>
          </a:bodyPr>
          <a:lstStyle/>
          <a:p>
            <a:pPr algn="ctr">
              <a:lnSpc>
                <a:spcPts val="4927"/>
              </a:lnSpc>
            </a:pPr>
            <a:r>
              <a:rPr lang="en-US" sz="4360" b="1">
                <a:solidFill>
                  <a:srgbClr val="FFFFFF"/>
                </a:solidFill>
                <a:latin typeface="Poppins Semi-Bold"/>
                <a:ea typeface="Poppins Semi-Bold"/>
                <a:cs typeface="Poppins Semi-Bold"/>
                <a:sym typeface="Poppins Semi-Bold"/>
              </a:rPr>
              <a:t> </a:t>
            </a:r>
          </a:p>
          <a:p>
            <a:pPr algn="ctr">
              <a:lnSpc>
                <a:spcPts val="4927"/>
              </a:lnSpc>
              <a:spcBef>
                <a:spcPct val="0"/>
              </a:spcBef>
            </a:pPr>
            <a:endParaRPr lang="en-US" sz="4360" b="1">
              <a:solidFill>
                <a:srgbClr val="FFFFFF"/>
              </a:solidFill>
              <a:latin typeface="Poppins Semi-Bold"/>
              <a:ea typeface="Poppins Semi-Bold"/>
              <a:cs typeface="Poppins Semi-Bold"/>
              <a:sym typeface="Poppins Semi-Bold"/>
            </a:endParaRPr>
          </a:p>
        </p:txBody>
      </p:sp>
      <p:sp>
        <p:nvSpPr>
          <p:cNvPr id="7" name="TextBox 7"/>
          <p:cNvSpPr txBox="1"/>
          <p:nvPr/>
        </p:nvSpPr>
        <p:spPr>
          <a:xfrm>
            <a:off x="0" y="8501943"/>
            <a:ext cx="18288000" cy="1802384"/>
          </a:xfrm>
          <a:prstGeom prst="rect">
            <a:avLst/>
          </a:prstGeom>
        </p:spPr>
        <p:txBody>
          <a:bodyPr lIns="0" tIns="0" rIns="0" bIns="0" rtlCol="0" anchor="t">
            <a:spAutoFit/>
          </a:bodyPr>
          <a:lstStyle/>
          <a:p>
            <a:pPr algn="ctr">
              <a:lnSpc>
                <a:spcPts val="3556"/>
              </a:lnSpc>
            </a:pPr>
            <a:r>
              <a:rPr lang="en-US" sz="2540" b="1">
                <a:solidFill>
                  <a:srgbClr val="FFFFFF"/>
                </a:solidFill>
                <a:latin typeface="Poppins Medium"/>
                <a:ea typeface="Poppins Medium"/>
                <a:cs typeface="Poppins Medium"/>
                <a:sym typeface="Poppins Medium"/>
              </a:rPr>
              <a:t>Seamlessly integratesd with a personally designed ERP system to recommend stock</a:t>
            </a:r>
          </a:p>
          <a:p>
            <a:pPr algn="ctr">
              <a:lnSpc>
                <a:spcPts val="3556"/>
              </a:lnSpc>
            </a:pPr>
            <a:r>
              <a:rPr lang="en-US" sz="2540" b="1">
                <a:solidFill>
                  <a:srgbClr val="FFFFFF"/>
                </a:solidFill>
                <a:latin typeface="Poppins Medium"/>
                <a:ea typeface="Poppins Medium"/>
                <a:cs typeface="Poppins Medium"/>
                <a:sym typeface="Poppins Medium"/>
              </a:rPr>
              <a:t>adjustments and reorder points. which in turn provided automated, data-driven inventory optimization suggestions.</a:t>
            </a:r>
          </a:p>
          <a:p>
            <a:pPr algn="ctr">
              <a:lnSpc>
                <a:spcPts val="3556"/>
              </a:lnSpc>
              <a:spcBef>
                <a:spcPct val="0"/>
              </a:spcBef>
            </a:pPr>
            <a:endParaRPr lang="en-US" sz="2540" b="1">
              <a:solidFill>
                <a:srgbClr val="FFFFFF"/>
              </a:solidFill>
              <a:latin typeface="Poppins Medium"/>
              <a:ea typeface="Poppins Medium"/>
              <a:cs typeface="Poppins Medium"/>
              <a:sym typeface="Poppins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342654" y="1028700"/>
            <a:ext cx="9585152" cy="5045186"/>
          </a:xfrm>
          <a:custGeom>
            <a:avLst/>
            <a:gdLst/>
            <a:ahLst/>
            <a:cxnLst/>
            <a:rect l="l" t="t" r="r" b="b"/>
            <a:pathLst>
              <a:path w="9585152" h="5045186">
                <a:moveTo>
                  <a:pt x="0" y="0"/>
                </a:moveTo>
                <a:lnTo>
                  <a:pt x="9585152" y="0"/>
                </a:lnTo>
                <a:lnTo>
                  <a:pt x="9585152" y="5045186"/>
                </a:lnTo>
                <a:lnTo>
                  <a:pt x="0" y="5045186"/>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7379319" y="3993792"/>
            <a:ext cx="10477421" cy="4803298"/>
          </a:xfrm>
          <a:custGeom>
            <a:avLst/>
            <a:gdLst/>
            <a:ahLst/>
            <a:cxnLst/>
            <a:rect l="l" t="t" r="r" b="b"/>
            <a:pathLst>
              <a:path w="10477421" h="4803298">
                <a:moveTo>
                  <a:pt x="0" y="0"/>
                </a:moveTo>
                <a:lnTo>
                  <a:pt x="10477421" y="0"/>
                </a:lnTo>
                <a:lnTo>
                  <a:pt x="10477421" y="4803298"/>
                </a:lnTo>
                <a:lnTo>
                  <a:pt x="0" y="4803298"/>
                </a:lnTo>
                <a:lnTo>
                  <a:pt x="0" y="0"/>
                </a:lnTo>
                <a:close/>
              </a:path>
            </a:pathLst>
          </a:custGeom>
          <a:blipFill>
            <a:blip r:embed="rId3"/>
            <a:stretch>
              <a:fillRect l="-5072"/>
            </a:stretch>
          </a:blipFill>
          <a:ln w="38100" cap="sq">
            <a:solidFill>
              <a:srgbClr val="000000"/>
            </a:solidFill>
            <a:prstDash val="solid"/>
            <a:miter/>
          </a:ln>
        </p:spPr>
      </p:sp>
      <p:sp>
        <p:nvSpPr>
          <p:cNvPr id="4" name="TextBox 4"/>
          <p:cNvSpPr txBox="1"/>
          <p:nvPr/>
        </p:nvSpPr>
        <p:spPr>
          <a:xfrm>
            <a:off x="4632252" y="337458"/>
            <a:ext cx="9023496" cy="484015"/>
          </a:xfrm>
          <a:prstGeom prst="rect">
            <a:avLst/>
          </a:prstGeom>
        </p:spPr>
        <p:txBody>
          <a:bodyPr lIns="0" tIns="0" rIns="0" bIns="0" rtlCol="0" anchor="t">
            <a:spAutoFit/>
          </a:bodyPr>
          <a:lstStyle/>
          <a:p>
            <a:pPr algn="l">
              <a:lnSpc>
                <a:spcPts val="3772"/>
              </a:lnSpc>
            </a:pPr>
            <a:r>
              <a:rPr lang="en-US" sz="2694" b="1">
                <a:solidFill>
                  <a:srgbClr val="CB5EFF"/>
                </a:solidFill>
                <a:latin typeface="Poppins Medium"/>
                <a:ea typeface="Poppins Medium"/>
                <a:cs typeface="Poppins Medium"/>
                <a:sym typeface="Poppins Medium"/>
              </a:rPr>
              <a:t>Milestone 4: Real-Time Alert &amp; Reporting Dashboard</a:t>
            </a:r>
          </a:p>
        </p:txBody>
      </p:sp>
      <p:sp>
        <p:nvSpPr>
          <p:cNvPr id="5" name="TextBox 5"/>
          <p:cNvSpPr txBox="1"/>
          <p:nvPr/>
        </p:nvSpPr>
        <p:spPr>
          <a:xfrm>
            <a:off x="1366498" y="9006640"/>
            <a:ext cx="15555003" cy="1489910"/>
          </a:xfrm>
          <a:prstGeom prst="rect">
            <a:avLst/>
          </a:prstGeom>
        </p:spPr>
        <p:txBody>
          <a:bodyPr lIns="0" tIns="0" rIns="0" bIns="0" rtlCol="0" anchor="t">
            <a:spAutoFit/>
          </a:bodyPr>
          <a:lstStyle/>
          <a:p>
            <a:pPr algn="ctr">
              <a:lnSpc>
                <a:spcPts val="2931"/>
              </a:lnSpc>
            </a:pPr>
            <a:r>
              <a:rPr lang="en-US" sz="2593" b="1">
                <a:solidFill>
                  <a:srgbClr val="FFFFFF"/>
                </a:solidFill>
                <a:latin typeface="Poppins Semi-Bold"/>
                <a:ea typeface="Poppins Semi-Bold"/>
                <a:cs typeface="Poppins Semi-Bold"/>
                <a:sym typeface="Poppins Semi-Bold"/>
              </a:rPr>
              <a:t>Delivers instant notifications via Slack  for critical disruption</a:t>
            </a:r>
          </a:p>
          <a:p>
            <a:pPr algn="ctr">
              <a:lnSpc>
                <a:spcPts val="2870"/>
              </a:lnSpc>
            </a:pPr>
            <a:r>
              <a:rPr lang="en-US" sz="2540" b="1">
                <a:solidFill>
                  <a:srgbClr val="FFFFFF"/>
                </a:solidFill>
                <a:latin typeface="Poppins Semi-Bold"/>
                <a:ea typeface="Poppins Semi-Bold"/>
                <a:cs typeface="Poppins Semi-Bold"/>
                <a:sym typeface="Poppins Semi-Bold"/>
              </a:rPr>
              <a:t>predictions and inventory recommendations, offering comprehensive visualizations of supply chain risks and inventory status.</a:t>
            </a:r>
          </a:p>
          <a:p>
            <a:pPr algn="ctr">
              <a:lnSpc>
                <a:spcPts val="2931"/>
              </a:lnSpc>
              <a:spcBef>
                <a:spcPct val="0"/>
              </a:spcBef>
            </a:pPr>
            <a:endParaRPr lang="en-US" sz="2540" b="1">
              <a:solidFill>
                <a:srgbClr val="FFFFFF"/>
              </a:solidFill>
              <a:latin typeface="Poppins Semi-Bold"/>
              <a:ea typeface="Poppins Semi-Bold"/>
              <a:cs typeface="Poppins Semi-Bold"/>
              <a:sym typeface="Poppins Semi-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4271462" y="3180642"/>
            <a:ext cx="9001833" cy="4738154"/>
          </a:xfrm>
          <a:custGeom>
            <a:avLst/>
            <a:gdLst/>
            <a:ahLst/>
            <a:cxnLst/>
            <a:rect l="l" t="t" r="r" b="b"/>
            <a:pathLst>
              <a:path w="9001833" h="4738154">
                <a:moveTo>
                  <a:pt x="0" y="0"/>
                </a:moveTo>
                <a:lnTo>
                  <a:pt x="9001832" y="0"/>
                </a:lnTo>
                <a:lnTo>
                  <a:pt x="9001832" y="4738153"/>
                </a:lnTo>
                <a:lnTo>
                  <a:pt x="0" y="4738153"/>
                </a:lnTo>
                <a:lnTo>
                  <a:pt x="0" y="0"/>
                </a:lnTo>
                <a:close/>
              </a:path>
            </a:pathLst>
          </a:custGeom>
          <a:blipFill>
            <a:blip r:embed="rId2">
              <a:alphaModFix amt="68000"/>
            </a:blip>
            <a:stretch>
              <a:fillRect/>
            </a:stretch>
          </a:blipFill>
        </p:spPr>
      </p:sp>
      <p:sp>
        <p:nvSpPr>
          <p:cNvPr id="3" name="Freeform 3"/>
          <p:cNvSpPr/>
          <p:nvPr/>
        </p:nvSpPr>
        <p:spPr>
          <a:xfrm>
            <a:off x="777544" y="2552127"/>
            <a:ext cx="2712889" cy="937180"/>
          </a:xfrm>
          <a:custGeom>
            <a:avLst/>
            <a:gdLst/>
            <a:ahLst/>
            <a:cxnLst/>
            <a:rect l="l" t="t" r="r" b="b"/>
            <a:pathLst>
              <a:path w="2712889" h="937180">
                <a:moveTo>
                  <a:pt x="0" y="0"/>
                </a:moveTo>
                <a:lnTo>
                  <a:pt x="2712889" y="0"/>
                </a:lnTo>
                <a:lnTo>
                  <a:pt x="2712889" y="937180"/>
                </a:lnTo>
                <a:lnTo>
                  <a:pt x="0" y="937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2133989" y="4708785"/>
            <a:ext cx="2871970" cy="992135"/>
          </a:xfrm>
          <a:custGeom>
            <a:avLst/>
            <a:gdLst/>
            <a:ahLst/>
            <a:cxnLst/>
            <a:rect l="l" t="t" r="r" b="b"/>
            <a:pathLst>
              <a:path w="2871970" h="992135">
                <a:moveTo>
                  <a:pt x="0" y="0"/>
                </a:moveTo>
                <a:lnTo>
                  <a:pt x="2871970" y="0"/>
                </a:lnTo>
                <a:lnTo>
                  <a:pt x="2871970" y="992135"/>
                </a:lnTo>
                <a:lnTo>
                  <a:pt x="0" y="99213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508473" y="463785"/>
            <a:ext cx="9924925"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FFFFFF"/>
                </a:solidFill>
                <a:latin typeface="Poppins Semi-Bold"/>
                <a:ea typeface="Poppins Semi-Bold"/>
                <a:cs typeface="Poppins Semi-Bold"/>
                <a:sym typeface="Poppins Semi-Bold"/>
              </a:rPr>
              <a:t>Projected Outcomes</a:t>
            </a:r>
          </a:p>
        </p:txBody>
      </p:sp>
      <p:sp>
        <p:nvSpPr>
          <p:cNvPr id="6" name="TextBox 6"/>
          <p:cNvSpPr txBox="1"/>
          <p:nvPr/>
        </p:nvSpPr>
        <p:spPr>
          <a:xfrm>
            <a:off x="11130546" y="463785"/>
            <a:ext cx="6288678"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CB5EFF"/>
                </a:solidFill>
                <a:latin typeface="Poppins Semi-Bold"/>
                <a:ea typeface="Poppins Semi-Bold"/>
                <a:cs typeface="Poppins Semi-Bold"/>
                <a:sym typeface="Poppins Semi-Bold"/>
              </a:rPr>
              <a:t>and Benefits</a:t>
            </a:r>
          </a:p>
        </p:txBody>
      </p:sp>
      <p:sp>
        <p:nvSpPr>
          <p:cNvPr id="7" name="Freeform 7"/>
          <p:cNvSpPr/>
          <p:nvPr/>
        </p:nvSpPr>
        <p:spPr>
          <a:xfrm>
            <a:off x="777544" y="7450205"/>
            <a:ext cx="2712889" cy="937180"/>
          </a:xfrm>
          <a:custGeom>
            <a:avLst/>
            <a:gdLst/>
            <a:ahLst/>
            <a:cxnLst/>
            <a:rect l="l" t="t" r="r" b="b"/>
            <a:pathLst>
              <a:path w="2712889" h="937180">
                <a:moveTo>
                  <a:pt x="0" y="0"/>
                </a:moveTo>
                <a:lnTo>
                  <a:pt x="2712889" y="0"/>
                </a:lnTo>
                <a:lnTo>
                  <a:pt x="2712889" y="937180"/>
                </a:lnTo>
                <a:lnTo>
                  <a:pt x="0" y="937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5005959" y="1866758"/>
            <a:ext cx="2821421" cy="974673"/>
          </a:xfrm>
          <a:custGeom>
            <a:avLst/>
            <a:gdLst/>
            <a:ahLst/>
            <a:cxnLst/>
            <a:rect l="l" t="t" r="r" b="b"/>
            <a:pathLst>
              <a:path w="2821421" h="974673">
                <a:moveTo>
                  <a:pt x="0" y="0"/>
                </a:moveTo>
                <a:lnTo>
                  <a:pt x="2821420" y="0"/>
                </a:lnTo>
                <a:lnTo>
                  <a:pt x="2821420" y="974673"/>
                </a:lnTo>
                <a:lnTo>
                  <a:pt x="0" y="97467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4432892" y="8789710"/>
            <a:ext cx="2712889" cy="937180"/>
          </a:xfrm>
          <a:custGeom>
            <a:avLst/>
            <a:gdLst/>
            <a:ahLst/>
            <a:cxnLst/>
            <a:rect l="l" t="t" r="r" b="b"/>
            <a:pathLst>
              <a:path w="2712889" h="937180">
                <a:moveTo>
                  <a:pt x="0" y="0"/>
                </a:moveTo>
                <a:lnTo>
                  <a:pt x="2712889" y="0"/>
                </a:lnTo>
                <a:lnTo>
                  <a:pt x="2712889" y="937180"/>
                </a:lnTo>
                <a:lnTo>
                  <a:pt x="0" y="937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7827379" y="7450205"/>
            <a:ext cx="2712889" cy="937180"/>
          </a:xfrm>
          <a:custGeom>
            <a:avLst/>
            <a:gdLst/>
            <a:ahLst/>
            <a:cxnLst/>
            <a:rect l="l" t="t" r="r" b="b"/>
            <a:pathLst>
              <a:path w="2712889" h="937180">
                <a:moveTo>
                  <a:pt x="0" y="0"/>
                </a:moveTo>
                <a:lnTo>
                  <a:pt x="2712889" y="0"/>
                </a:lnTo>
                <a:lnTo>
                  <a:pt x="2712889" y="937180"/>
                </a:lnTo>
                <a:lnTo>
                  <a:pt x="0" y="937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8417657" y="2841431"/>
            <a:ext cx="2712889" cy="937180"/>
          </a:xfrm>
          <a:custGeom>
            <a:avLst/>
            <a:gdLst/>
            <a:ahLst/>
            <a:cxnLst/>
            <a:rect l="l" t="t" r="r" b="b"/>
            <a:pathLst>
              <a:path w="2712889" h="937180">
                <a:moveTo>
                  <a:pt x="0" y="0"/>
                </a:moveTo>
                <a:lnTo>
                  <a:pt x="2712889" y="0"/>
                </a:lnTo>
                <a:lnTo>
                  <a:pt x="2712889" y="937179"/>
                </a:lnTo>
                <a:lnTo>
                  <a:pt x="0" y="9371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Freeform 12"/>
          <p:cNvSpPr/>
          <p:nvPr/>
        </p:nvSpPr>
        <p:spPr>
          <a:xfrm>
            <a:off x="12772441" y="1982665"/>
            <a:ext cx="3004888" cy="1038052"/>
          </a:xfrm>
          <a:custGeom>
            <a:avLst/>
            <a:gdLst/>
            <a:ahLst/>
            <a:cxnLst/>
            <a:rect l="l" t="t" r="r" b="b"/>
            <a:pathLst>
              <a:path w="3004888" h="1038052">
                <a:moveTo>
                  <a:pt x="0" y="0"/>
                </a:moveTo>
                <a:lnTo>
                  <a:pt x="3004888" y="0"/>
                </a:lnTo>
                <a:lnTo>
                  <a:pt x="3004888" y="1038052"/>
                </a:lnTo>
                <a:lnTo>
                  <a:pt x="0" y="103805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Freeform 13"/>
          <p:cNvSpPr/>
          <p:nvPr/>
        </p:nvSpPr>
        <p:spPr>
          <a:xfrm>
            <a:off x="14706335" y="4143949"/>
            <a:ext cx="2712889" cy="937180"/>
          </a:xfrm>
          <a:custGeom>
            <a:avLst/>
            <a:gdLst/>
            <a:ahLst/>
            <a:cxnLst/>
            <a:rect l="l" t="t" r="r" b="b"/>
            <a:pathLst>
              <a:path w="2712889" h="937180">
                <a:moveTo>
                  <a:pt x="0" y="0"/>
                </a:moveTo>
                <a:lnTo>
                  <a:pt x="2712889" y="0"/>
                </a:lnTo>
                <a:lnTo>
                  <a:pt x="2712889" y="937179"/>
                </a:lnTo>
                <a:lnTo>
                  <a:pt x="0" y="9371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11916850" y="6017678"/>
            <a:ext cx="2712889" cy="937180"/>
          </a:xfrm>
          <a:custGeom>
            <a:avLst/>
            <a:gdLst/>
            <a:ahLst/>
            <a:cxnLst/>
            <a:rect l="l" t="t" r="r" b="b"/>
            <a:pathLst>
              <a:path w="2712889" h="937180">
                <a:moveTo>
                  <a:pt x="0" y="0"/>
                </a:moveTo>
                <a:lnTo>
                  <a:pt x="2712889" y="0"/>
                </a:lnTo>
                <a:lnTo>
                  <a:pt x="2712889" y="937180"/>
                </a:lnTo>
                <a:lnTo>
                  <a:pt x="0" y="937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5" name="Freeform 15"/>
          <p:cNvSpPr/>
          <p:nvPr/>
        </p:nvSpPr>
        <p:spPr>
          <a:xfrm>
            <a:off x="14054344" y="7852530"/>
            <a:ext cx="2712889" cy="937180"/>
          </a:xfrm>
          <a:custGeom>
            <a:avLst/>
            <a:gdLst/>
            <a:ahLst/>
            <a:cxnLst/>
            <a:rect l="l" t="t" r="r" b="b"/>
            <a:pathLst>
              <a:path w="2712889" h="937180">
                <a:moveTo>
                  <a:pt x="0" y="0"/>
                </a:moveTo>
                <a:lnTo>
                  <a:pt x="2712889" y="0"/>
                </a:lnTo>
                <a:lnTo>
                  <a:pt x="2712889" y="937180"/>
                </a:lnTo>
                <a:lnTo>
                  <a:pt x="0" y="937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6" name="Freeform 16"/>
          <p:cNvSpPr/>
          <p:nvPr/>
        </p:nvSpPr>
        <p:spPr>
          <a:xfrm>
            <a:off x="10453522" y="9060254"/>
            <a:ext cx="2926656" cy="1011027"/>
          </a:xfrm>
          <a:custGeom>
            <a:avLst/>
            <a:gdLst/>
            <a:ahLst/>
            <a:cxnLst/>
            <a:rect l="l" t="t" r="r" b="b"/>
            <a:pathLst>
              <a:path w="2926656" h="1011027">
                <a:moveTo>
                  <a:pt x="0" y="0"/>
                </a:moveTo>
                <a:lnTo>
                  <a:pt x="2926656" y="0"/>
                </a:lnTo>
                <a:lnTo>
                  <a:pt x="2926656" y="1011027"/>
                </a:lnTo>
                <a:lnTo>
                  <a:pt x="0" y="10110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7" name="TextBox 17"/>
          <p:cNvSpPr txBox="1"/>
          <p:nvPr/>
        </p:nvSpPr>
        <p:spPr>
          <a:xfrm>
            <a:off x="993296" y="2776035"/>
            <a:ext cx="2281386" cy="404607"/>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Risk Prediction</a:t>
            </a:r>
          </a:p>
        </p:txBody>
      </p:sp>
      <p:sp>
        <p:nvSpPr>
          <p:cNvPr id="18" name="TextBox 18"/>
          <p:cNvSpPr txBox="1"/>
          <p:nvPr/>
        </p:nvSpPr>
        <p:spPr>
          <a:xfrm>
            <a:off x="2264376" y="4934197"/>
            <a:ext cx="2611196" cy="380506"/>
          </a:xfrm>
          <a:prstGeom prst="rect">
            <a:avLst/>
          </a:prstGeom>
        </p:spPr>
        <p:txBody>
          <a:bodyPr lIns="0" tIns="0" rIns="0" bIns="0" rtlCol="0" anchor="t">
            <a:spAutoFit/>
          </a:bodyPr>
          <a:lstStyle/>
          <a:p>
            <a:pPr algn="ctr">
              <a:lnSpc>
                <a:spcPts val="3198"/>
              </a:lnSpc>
              <a:spcBef>
                <a:spcPct val="0"/>
              </a:spcBef>
            </a:pPr>
            <a:r>
              <a:rPr lang="en-US" sz="2284" b="1">
                <a:solidFill>
                  <a:srgbClr val="000000"/>
                </a:solidFill>
                <a:latin typeface="Canva Sans Bold"/>
                <a:ea typeface="Canva Sans Bold"/>
                <a:cs typeface="Canva Sans Bold"/>
                <a:sym typeface="Canva Sans Bold"/>
              </a:rPr>
              <a:t>Real-Time Insights</a:t>
            </a:r>
          </a:p>
        </p:txBody>
      </p:sp>
      <p:sp>
        <p:nvSpPr>
          <p:cNvPr id="19" name="TextBox 19"/>
          <p:cNvSpPr txBox="1"/>
          <p:nvPr/>
        </p:nvSpPr>
        <p:spPr>
          <a:xfrm>
            <a:off x="12646693" y="2042610"/>
            <a:ext cx="3256384" cy="833232"/>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Category-Specific Solutions</a:t>
            </a:r>
          </a:p>
        </p:txBody>
      </p:sp>
      <p:sp>
        <p:nvSpPr>
          <p:cNvPr id="20" name="TextBox 20"/>
          <p:cNvSpPr txBox="1"/>
          <p:nvPr/>
        </p:nvSpPr>
        <p:spPr>
          <a:xfrm>
            <a:off x="8145910" y="2803331"/>
            <a:ext cx="3256384" cy="833232"/>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Centralized Data Management</a:t>
            </a:r>
          </a:p>
        </p:txBody>
      </p:sp>
      <p:sp>
        <p:nvSpPr>
          <p:cNvPr id="21" name="TextBox 21"/>
          <p:cNvSpPr txBox="1"/>
          <p:nvPr/>
        </p:nvSpPr>
        <p:spPr>
          <a:xfrm>
            <a:off x="14434588" y="4105849"/>
            <a:ext cx="3256384" cy="833232"/>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Scalable Architecture</a:t>
            </a:r>
          </a:p>
        </p:txBody>
      </p:sp>
      <p:sp>
        <p:nvSpPr>
          <p:cNvPr id="22" name="TextBox 22"/>
          <p:cNvSpPr txBox="1"/>
          <p:nvPr/>
        </p:nvSpPr>
        <p:spPr>
          <a:xfrm>
            <a:off x="4951427" y="1944565"/>
            <a:ext cx="2930484" cy="753655"/>
          </a:xfrm>
          <a:prstGeom prst="rect">
            <a:avLst/>
          </a:prstGeom>
        </p:spPr>
        <p:txBody>
          <a:bodyPr lIns="0" tIns="0" rIns="0" bIns="0" rtlCol="0" anchor="t">
            <a:spAutoFit/>
          </a:bodyPr>
          <a:lstStyle/>
          <a:p>
            <a:pPr algn="ctr">
              <a:lnSpc>
                <a:spcPts val="3081"/>
              </a:lnSpc>
              <a:spcBef>
                <a:spcPct val="0"/>
              </a:spcBef>
            </a:pPr>
            <a:r>
              <a:rPr lang="en-US" sz="2200" b="1">
                <a:solidFill>
                  <a:srgbClr val="000000"/>
                </a:solidFill>
                <a:latin typeface="Canva Sans Bold"/>
                <a:ea typeface="Canva Sans Bold"/>
                <a:cs typeface="Canva Sans Bold"/>
                <a:sym typeface="Canva Sans Bold"/>
              </a:rPr>
              <a:t>Enhanced Decision Making</a:t>
            </a:r>
          </a:p>
        </p:txBody>
      </p:sp>
      <p:sp>
        <p:nvSpPr>
          <p:cNvPr id="23" name="TextBox 23"/>
          <p:cNvSpPr txBox="1"/>
          <p:nvPr/>
        </p:nvSpPr>
        <p:spPr>
          <a:xfrm>
            <a:off x="11624965" y="6166978"/>
            <a:ext cx="3256384" cy="404607"/>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Cost Efficient</a:t>
            </a:r>
          </a:p>
        </p:txBody>
      </p:sp>
      <p:sp>
        <p:nvSpPr>
          <p:cNvPr id="24" name="TextBox 24"/>
          <p:cNvSpPr txBox="1"/>
          <p:nvPr/>
        </p:nvSpPr>
        <p:spPr>
          <a:xfrm>
            <a:off x="7515808" y="7412105"/>
            <a:ext cx="3256384" cy="833232"/>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Customer Satisfaction</a:t>
            </a:r>
          </a:p>
        </p:txBody>
      </p:sp>
      <p:sp>
        <p:nvSpPr>
          <p:cNvPr id="25" name="TextBox 25"/>
          <p:cNvSpPr txBox="1"/>
          <p:nvPr/>
        </p:nvSpPr>
        <p:spPr>
          <a:xfrm>
            <a:off x="13782597" y="8040708"/>
            <a:ext cx="3256384" cy="404607"/>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Future Ready</a:t>
            </a:r>
          </a:p>
        </p:txBody>
      </p:sp>
      <p:sp>
        <p:nvSpPr>
          <p:cNvPr id="26" name="TextBox 26"/>
          <p:cNvSpPr txBox="1"/>
          <p:nvPr/>
        </p:nvSpPr>
        <p:spPr>
          <a:xfrm>
            <a:off x="777544" y="7428830"/>
            <a:ext cx="2638498" cy="833232"/>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AI/ML Integration</a:t>
            </a:r>
          </a:p>
        </p:txBody>
      </p:sp>
      <p:sp>
        <p:nvSpPr>
          <p:cNvPr id="27" name="TextBox 27"/>
          <p:cNvSpPr txBox="1"/>
          <p:nvPr/>
        </p:nvSpPr>
        <p:spPr>
          <a:xfrm>
            <a:off x="10288658" y="9042792"/>
            <a:ext cx="3178266" cy="823682"/>
          </a:xfrm>
          <a:prstGeom prst="rect">
            <a:avLst/>
          </a:prstGeom>
        </p:spPr>
        <p:txBody>
          <a:bodyPr lIns="0" tIns="0" rIns="0" bIns="0" rtlCol="0" anchor="t">
            <a:spAutoFit/>
          </a:bodyPr>
          <a:lstStyle/>
          <a:p>
            <a:pPr algn="ctr">
              <a:lnSpc>
                <a:spcPts val="3341"/>
              </a:lnSpc>
              <a:spcBef>
                <a:spcPct val="0"/>
              </a:spcBef>
            </a:pPr>
            <a:r>
              <a:rPr lang="en-US" sz="2386" b="1">
                <a:solidFill>
                  <a:srgbClr val="000000"/>
                </a:solidFill>
                <a:latin typeface="Canva Sans Bold"/>
                <a:ea typeface="Canva Sans Bold"/>
                <a:cs typeface="Canva Sans Bold"/>
                <a:sym typeface="Canva Sans Bold"/>
              </a:rPr>
              <a:t>Notification Alert Integration</a:t>
            </a:r>
          </a:p>
        </p:txBody>
      </p:sp>
      <p:sp>
        <p:nvSpPr>
          <p:cNvPr id="28" name="TextBox 28"/>
          <p:cNvSpPr txBox="1"/>
          <p:nvPr/>
        </p:nvSpPr>
        <p:spPr>
          <a:xfrm>
            <a:off x="4200204" y="8742085"/>
            <a:ext cx="3178266" cy="823682"/>
          </a:xfrm>
          <a:prstGeom prst="rect">
            <a:avLst/>
          </a:prstGeom>
        </p:spPr>
        <p:txBody>
          <a:bodyPr lIns="0" tIns="0" rIns="0" bIns="0" rtlCol="0" anchor="t">
            <a:spAutoFit/>
          </a:bodyPr>
          <a:lstStyle/>
          <a:p>
            <a:pPr algn="ctr">
              <a:lnSpc>
                <a:spcPts val="3341"/>
              </a:lnSpc>
              <a:spcBef>
                <a:spcPct val="0"/>
              </a:spcBef>
            </a:pPr>
            <a:r>
              <a:rPr lang="en-US" sz="2386" b="1">
                <a:solidFill>
                  <a:srgbClr val="000000"/>
                </a:solidFill>
                <a:latin typeface="Canva Sans Bold"/>
                <a:ea typeface="Canva Sans Bold"/>
                <a:cs typeface="Canva Sans Bold"/>
                <a:sym typeface="Canva Sans Bold"/>
              </a:rPr>
              <a:t>Data Driven Solutions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TextBox 2"/>
          <p:cNvSpPr txBox="1"/>
          <p:nvPr/>
        </p:nvSpPr>
        <p:spPr>
          <a:xfrm>
            <a:off x="-1066800" y="571500"/>
            <a:ext cx="12573000" cy="1269578"/>
          </a:xfrm>
          <a:prstGeom prst="rect">
            <a:avLst/>
          </a:prstGeom>
        </p:spPr>
        <p:txBody>
          <a:bodyPr wrap="square" lIns="0" tIns="0" rIns="0" bIns="0" rtlCol="0" anchor="t">
            <a:spAutoFit/>
          </a:bodyPr>
          <a:lstStyle/>
          <a:p>
            <a:pPr algn="ctr">
              <a:lnSpc>
                <a:spcPts val="9925"/>
              </a:lnSpc>
            </a:pPr>
            <a:r>
              <a:rPr lang="en-US" sz="7089" b="1" dirty="0">
                <a:solidFill>
                  <a:srgbClr val="FFFFFF"/>
                </a:solidFill>
                <a:latin typeface="Canva Sans Bold"/>
                <a:ea typeface="Canva Sans Bold"/>
                <a:cs typeface="Canva Sans Bold"/>
                <a:sym typeface="Canva Sans Bold"/>
              </a:rPr>
              <a:t>Challenges </a:t>
            </a:r>
            <a:r>
              <a:rPr lang="en-US" sz="7089" b="1" dirty="0" smtClean="0">
                <a:solidFill>
                  <a:srgbClr val="CB5EFF"/>
                </a:solidFill>
                <a:latin typeface="Canva Sans Bold"/>
                <a:ea typeface="Canva Sans Bold"/>
                <a:cs typeface="Canva Sans Bold"/>
                <a:sym typeface="Canva Sans Bold"/>
              </a:rPr>
              <a:t>&amp; Risks</a:t>
            </a:r>
            <a:endParaRPr lang="en-US" sz="7089" b="1" dirty="0">
              <a:solidFill>
                <a:srgbClr val="CB5EFF"/>
              </a:solidFill>
              <a:latin typeface="Canva Sans Bold"/>
              <a:ea typeface="Canva Sans Bold"/>
              <a:cs typeface="Canva Sans Bold"/>
              <a:sym typeface="Canva Sans Bold"/>
            </a:endParaRPr>
          </a:p>
        </p:txBody>
      </p:sp>
      <p:sp>
        <p:nvSpPr>
          <p:cNvPr id="3" name="TextBox 3"/>
          <p:cNvSpPr txBox="1"/>
          <p:nvPr/>
        </p:nvSpPr>
        <p:spPr>
          <a:xfrm>
            <a:off x="1278178" y="2557057"/>
            <a:ext cx="16060312" cy="7291816"/>
          </a:xfrm>
          <a:prstGeom prst="rect">
            <a:avLst/>
          </a:prstGeom>
        </p:spPr>
        <p:txBody>
          <a:bodyPr lIns="0" tIns="0" rIns="0" bIns="0" rtlCol="0" anchor="t">
            <a:spAutoFit/>
          </a:bodyPr>
          <a:lstStyle/>
          <a:p>
            <a:pPr algn="l">
              <a:lnSpc>
                <a:spcPts val="4438"/>
              </a:lnSpc>
            </a:pPr>
            <a:r>
              <a:rPr lang="en-US" sz="3170" b="1">
                <a:solidFill>
                  <a:srgbClr val="FFFFFF"/>
                </a:solidFill>
                <a:latin typeface="Canva Sans Bold"/>
                <a:ea typeface="Canva Sans Bold"/>
                <a:cs typeface="Canva Sans Bold"/>
                <a:sym typeface="Canva Sans Bold"/>
              </a:rPr>
              <a:t>Data Collection &amp; Cleaning</a:t>
            </a:r>
          </a:p>
          <a:p>
            <a:pPr marL="684538" lvl="1" indent="-342269" algn="l">
              <a:lnSpc>
                <a:spcPts val="4438"/>
              </a:lnSpc>
              <a:buFont typeface="Arial"/>
              <a:buChar char="•"/>
            </a:pPr>
            <a:r>
              <a:rPr lang="en-US" sz="3170">
                <a:solidFill>
                  <a:srgbClr val="FFFFFF"/>
                </a:solidFill>
                <a:latin typeface="Canva Sans"/>
                <a:ea typeface="Canva Sans"/>
                <a:cs typeface="Canva Sans"/>
                <a:sym typeface="Canva Sans"/>
              </a:rPr>
              <a:t>Challenge:  Data from sources like news APIs, supplier databases, and transportation logs may be incomplete, inconsistent, or outdated.</a:t>
            </a:r>
          </a:p>
          <a:p>
            <a:pPr marL="684538" lvl="1" indent="-342269" algn="l">
              <a:lnSpc>
                <a:spcPts val="4438"/>
              </a:lnSpc>
              <a:buFont typeface="Arial"/>
              <a:buChar char="•"/>
            </a:pPr>
            <a:r>
              <a:rPr lang="en-US" sz="3170">
                <a:solidFill>
                  <a:srgbClr val="FFFFFF"/>
                </a:solidFill>
                <a:latin typeface="Canva Sans"/>
                <a:ea typeface="Canva Sans"/>
                <a:cs typeface="Canva Sans"/>
                <a:sym typeface="Canva Sans"/>
              </a:rPr>
              <a:t>Solution: Implement robust data preprocessing techniques to clean and standardize data. Made useof  real-time APIs and data validation techniques to ensure accuracy.</a:t>
            </a:r>
          </a:p>
          <a:p>
            <a:pPr algn="l">
              <a:lnSpc>
                <a:spcPts val="4438"/>
              </a:lnSpc>
            </a:pPr>
            <a:endParaRPr lang="en-US" sz="3170">
              <a:solidFill>
                <a:srgbClr val="FFFFFF"/>
              </a:solidFill>
              <a:latin typeface="Canva Sans"/>
              <a:ea typeface="Canva Sans"/>
              <a:cs typeface="Canva Sans"/>
              <a:sym typeface="Canva Sans"/>
            </a:endParaRPr>
          </a:p>
          <a:p>
            <a:pPr algn="l">
              <a:lnSpc>
                <a:spcPts val="4438"/>
              </a:lnSpc>
            </a:pPr>
            <a:r>
              <a:rPr lang="en-US" sz="3170" b="1">
                <a:solidFill>
                  <a:srgbClr val="FFFFFF"/>
                </a:solidFill>
                <a:latin typeface="Canva Sans Bold"/>
                <a:ea typeface="Canva Sans Bold"/>
                <a:cs typeface="Canva Sans Bold"/>
                <a:sym typeface="Canva Sans Bold"/>
              </a:rPr>
              <a:t>Real-time alert Delivery</a:t>
            </a:r>
          </a:p>
          <a:p>
            <a:pPr marL="684538" lvl="1" indent="-342269" algn="l">
              <a:lnSpc>
                <a:spcPts val="4438"/>
              </a:lnSpc>
              <a:buFont typeface="Arial"/>
              <a:buChar char="•"/>
            </a:pPr>
            <a:r>
              <a:rPr lang="en-US" sz="3170">
                <a:solidFill>
                  <a:srgbClr val="FFFFFF"/>
                </a:solidFill>
                <a:latin typeface="Canva Sans"/>
                <a:ea typeface="Canva Sans"/>
                <a:cs typeface="Canva Sans"/>
                <a:sym typeface="Canva Sans"/>
              </a:rPr>
              <a:t>Challenge: To ensure instant delivery of alerts without delays or failures in communication channels like Slack or email.</a:t>
            </a:r>
          </a:p>
          <a:p>
            <a:pPr marL="684538" lvl="1" indent="-342269" algn="l">
              <a:lnSpc>
                <a:spcPts val="4438"/>
              </a:lnSpc>
              <a:buFont typeface="Arial"/>
              <a:buChar char="•"/>
            </a:pPr>
            <a:r>
              <a:rPr lang="en-US" sz="3170">
                <a:solidFill>
                  <a:srgbClr val="FFFFFF"/>
                </a:solidFill>
                <a:latin typeface="Canva Sans"/>
                <a:ea typeface="Canva Sans"/>
                <a:cs typeface="Canva Sans"/>
                <a:sym typeface="Canva Sans"/>
              </a:rPr>
              <a:t>Solution:Made use of individual and personally set up channels to avoid delays in alert receptions. </a:t>
            </a:r>
          </a:p>
          <a:p>
            <a:pPr algn="l">
              <a:lnSpc>
                <a:spcPts val="4438"/>
              </a:lnSpc>
            </a:pPr>
            <a:endParaRPr lang="en-US" sz="3170">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TextBox 2"/>
          <p:cNvSpPr txBox="1"/>
          <p:nvPr/>
        </p:nvSpPr>
        <p:spPr>
          <a:xfrm>
            <a:off x="1246086" y="2437909"/>
            <a:ext cx="15288559" cy="6872677"/>
          </a:xfrm>
          <a:prstGeom prst="rect">
            <a:avLst/>
          </a:prstGeom>
        </p:spPr>
        <p:txBody>
          <a:bodyPr lIns="0" tIns="0" rIns="0" bIns="0" rtlCol="0" anchor="t">
            <a:spAutoFit/>
          </a:bodyPr>
          <a:lstStyle/>
          <a:p>
            <a:pPr marL="657119" lvl="1" indent="-328559" algn="just">
              <a:lnSpc>
                <a:spcPts val="4535"/>
              </a:lnSpc>
              <a:buFont typeface="Arial"/>
              <a:buChar char="•"/>
            </a:pPr>
            <a:r>
              <a:rPr lang="en-US" sz="3043" b="1">
                <a:solidFill>
                  <a:srgbClr val="FFFFFF"/>
                </a:solidFill>
                <a:latin typeface="Open Sans Medium"/>
                <a:ea typeface="Open Sans Medium"/>
                <a:cs typeface="Open Sans Medium"/>
                <a:sym typeface="Open Sans Medium"/>
              </a:rPr>
              <a:t>Incorporate </a:t>
            </a:r>
            <a:r>
              <a:rPr lang="en-US" sz="3043" b="1">
                <a:solidFill>
                  <a:srgbClr val="FFFFFF"/>
                </a:solidFill>
                <a:latin typeface="Open Sans Bold"/>
                <a:ea typeface="Open Sans Bold"/>
                <a:cs typeface="Open Sans Bold"/>
                <a:sym typeface="Open Sans Bold"/>
              </a:rPr>
              <a:t>Blockchain Technology</a:t>
            </a:r>
            <a:r>
              <a:rPr lang="en-US" sz="3043" b="1">
                <a:solidFill>
                  <a:srgbClr val="FFFFFF"/>
                </a:solidFill>
                <a:latin typeface="Open Sans Medium"/>
                <a:ea typeface="Open Sans Medium"/>
                <a:cs typeface="Open Sans Medium"/>
                <a:sym typeface="Open Sans Medium"/>
              </a:rPr>
              <a:t> for tracking and verifying the authenticity of products in the supply chain.</a:t>
            </a:r>
          </a:p>
          <a:p>
            <a:pPr algn="just">
              <a:lnSpc>
                <a:spcPts val="4535"/>
              </a:lnSpc>
            </a:pPr>
            <a:endParaRPr lang="en-US" sz="3043" b="1">
              <a:solidFill>
                <a:srgbClr val="FFFFFF"/>
              </a:solidFill>
              <a:latin typeface="Open Sans Medium"/>
              <a:ea typeface="Open Sans Medium"/>
              <a:cs typeface="Open Sans Medium"/>
              <a:sym typeface="Open Sans Medium"/>
            </a:endParaRPr>
          </a:p>
          <a:p>
            <a:pPr marL="657119" lvl="1" indent="-328559" algn="just">
              <a:lnSpc>
                <a:spcPts val="4535"/>
              </a:lnSpc>
              <a:buFont typeface="Arial"/>
              <a:buChar char="•"/>
            </a:pPr>
            <a:r>
              <a:rPr lang="en-US" sz="3043" b="1">
                <a:solidFill>
                  <a:srgbClr val="FFFFFF"/>
                </a:solidFill>
                <a:latin typeface="Open Sans Medium"/>
                <a:ea typeface="Open Sans Medium"/>
                <a:cs typeface="Open Sans Medium"/>
                <a:sym typeface="Open Sans Medium"/>
              </a:rPr>
              <a:t>Use </a:t>
            </a:r>
            <a:r>
              <a:rPr lang="en-US" sz="3043" b="1">
                <a:solidFill>
                  <a:srgbClr val="FFFFFF"/>
                </a:solidFill>
                <a:latin typeface="Open Sans Bold"/>
                <a:ea typeface="Open Sans Bold"/>
                <a:cs typeface="Open Sans Bold"/>
                <a:sym typeface="Open Sans Bold"/>
              </a:rPr>
              <a:t>IoT Sensors</a:t>
            </a:r>
            <a:r>
              <a:rPr lang="en-US" sz="3043" b="1">
                <a:solidFill>
                  <a:srgbClr val="FFFFFF"/>
                </a:solidFill>
                <a:latin typeface="Open Sans Medium"/>
                <a:ea typeface="Open Sans Medium"/>
                <a:cs typeface="Open Sans Medium"/>
                <a:sym typeface="Open Sans Medium"/>
              </a:rPr>
              <a:t> to enable real-time tracking of inventory levels and conditions (e.g., temperature, humidity).</a:t>
            </a:r>
          </a:p>
          <a:p>
            <a:pPr algn="just">
              <a:lnSpc>
                <a:spcPts val="4535"/>
              </a:lnSpc>
            </a:pPr>
            <a:endParaRPr lang="en-US" sz="3043" b="1">
              <a:solidFill>
                <a:srgbClr val="FFFFFF"/>
              </a:solidFill>
              <a:latin typeface="Open Sans Medium"/>
              <a:ea typeface="Open Sans Medium"/>
              <a:cs typeface="Open Sans Medium"/>
              <a:sym typeface="Open Sans Medium"/>
            </a:endParaRPr>
          </a:p>
          <a:p>
            <a:pPr marL="657119" lvl="1" indent="-328559" algn="just">
              <a:lnSpc>
                <a:spcPts val="4535"/>
              </a:lnSpc>
              <a:buFont typeface="Arial"/>
              <a:buChar char="•"/>
            </a:pPr>
            <a:r>
              <a:rPr lang="en-US" sz="3043" b="1">
                <a:solidFill>
                  <a:srgbClr val="FFFFFF"/>
                </a:solidFill>
                <a:latin typeface="Open Sans Medium"/>
                <a:ea typeface="Open Sans Medium"/>
                <a:cs typeface="Open Sans Medium"/>
                <a:sym typeface="Open Sans Medium"/>
              </a:rPr>
              <a:t>Expand the scope to include </a:t>
            </a:r>
            <a:r>
              <a:rPr lang="en-US" sz="3043" b="1">
                <a:solidFill>
                  <a:srgbClr val="FFFFFF"/>
                </a:solidFill>
                <a:latin typeface="Open Sans Bold"/>
                <a:ea typeface="Open Sans Bold"/>
                <a:cs typeface="Open Sans Bold"/>
                <a:sym typeface="Open Sans Bold"/>
              </a:rPr>
              <a:t>multi-modal transport optimization</a:t>
            </a:r>
            <a:r>
              <a:rPr lang="en-US" sz="3043" b="1">
                <a:solidFill>
                  <a:srgbClr val="FFFFFF"/>
                </a:solidFill>
                <a:latin typeface="Open Sans Medium"/>
                <a:ea typeface="Open Sans Medium"/>
                <a:cs typeface="Open Sans Medium"/>
                <a:sym typeface="Open Sans Medium"/>
              </a:rPr>
              <a:t> for cost savings.</a:t>
            </a:r>
          </a:p>
          <a:p>
            <a:pPr algn="just">
              <a:lnSpc>
                <a:spcPts val="4535"/>
              </a:lnSpc>
            </a:pPr>
            <a:endParaRPr lang="en-US" sz="3043" b="1">
              <a:solidFill>
                <a:srgbClr val="FFFFFF"/>
              </a:solidFill>
              <a:latin typeface="Open Sans Medium"/>
              <a:ea typeface="Open Sans Medium"/>
              <a:cs typeface="Open Sans Medium"/>
              <a:sym typeface="Open Sans Medium"/>
            </a:endParaRPr>
          </a:p>
          <a:p>
            <a:pPr marL="657119" lvl="1" indent="-328559" algn="just">
              <a:lnSpc>
                <a:spcPts val="4535"/>
              </a:lnSpc>
              <a:buFont typeface="Arial"/>
              <a:buChar char="•"/>
            </a:pPr>
            <a:r>
              <a:rPr lang="en-US" sz="3043" b="1">
                <a:solidFill>
                  <a:srgbClr val="FFFFFF"/>
                </a:solidFill>
                <a:latin typeface="Open Sans Medium"/>
                <a:ea typeface="Open Sans Medium"/>
                <a:cs typeface="Open Sans Medium"/>
                <a:sym typeface="Open Sans Medium"/>
              </a:rPr>
              <a:t>Enhance user experience by adding </a:t>
            </a:r>
            <a:r>
              <a:rPr lang="en-US" sz="3043" b="1">
                <a:solidFill>
                  <a:srgbClr val="FFFFFF"/>
                </a:solidFill>
                <a:latin typeface="Open Sans Bold"/>
                <a:ea typeface="Open Sans Bold"/>
                <a:cs typeface="Open Sans Bold"/>
                <a:sym typeface="Open Sans Bold"/>
              </a:rPr>
              <a:t>voice-based or AI-powered chat support </a:t>
            </a:r>
            <a:r>
              <a:rPr lang="en-US" sz="3043" b="1">
                <a:solidFill>
                  <a:srgbClr val="FFFFFF"/>
                </a:solidFill>
                <a:latin typeface="Open Sans Medium"/>
                <a:ea typeface="Open Sans Medium"/>
                <a:cs typeface="Open Sans Medium"/>
                <a:sym typeface="Open Sans Medium"/>
              </a:rPr>
              <a:t>on the dashboard.</a:t>
            </a:r>
          </a:p>
          <a:p>
            <a:pPr algn="l">
              <a:lnSpc>
                <a:spcPts val="4535"/>
              </a:lnSpc>
            </a:pPr>
            <a:endParaRPr lang="en-US" sz="3043" b="1">
              <a:solidFill>
                <a:srgbClr val="FFFFFF"/>
              </a:solidFill>
              <a:latin typeface="Open Sans Medium"/>
              <a:ea typeface="Open Sans Medium"/>
              <a:cs typeface="Open Sans Medium"/>
              <a:sym typeface="Open Sans Medium"/>
            </a:endParaRPr>
          </a:p>
        </p:txBody>
      </p:sp>
      <p:sp>
        <p:nvSpPr>
          <p:cNvPr id="3" name="TextBox 3"/>
          <p:cNvSpPr txBox="1"/>
          <p:nvPr/>
        </p:nvSpPr>
        <p:spPr>
          <a:xfrm>
            <a:off x="1246086" y="479109"/>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FFFFFF"/>
                </a:solidFill>
                <a:latin typeface="Poppins Semi-Bold"/>
                <a:ea typeface="Poppins Semi-Bold"/>
                <a:cs typeface="Poppins Semi-Bold"/>
                <a:sym typeface="Poppins Semi-Bold"/>
              </a:rPr>
              <a:t>Progress and</a:t>
            </a:r>
          </a:p>
        </p:txBody>
      </p:sp>
      <p:sp>
        <p:nvSpPr>
          <p:cNvPr id="4" name="TextBox 4"/>
          <p:cNvSpPr txBox="1"/>
          <p:nvPr/>
        </p:nvSpPr>
        <p:spPr>
          <a:xfrm>
            <a:off x="7495904" y="479109"/>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CB5EFF"/>
                </a:solidFill>
                <a:latin typeface="Poppins Semi-Bold"/>
                <a:ea typeface="Poppins Semi-Bold"/>
                <a:cs typeface="Poppins Semi-Bold"/>
                <a:sym typeface="Poppins Semi-Bold"/>
              </a:rPr>
              <a:t>Future Scope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TextBox 2"/>
          <p:cNvSpPr txBox="1"/>
          <p:nvPr/>
        </p:nvSpPr>
        <p:spPr>
          <a:xfrm>
            <a:off x="1263098" y="4027999"/>
            <a:ext cx="16232288" cy="4569027"/>
          </a:xfrm>
          <a:prstGeom prst="rect">
            <a:avLst/>
          </a:prstGeom>
        </p:spPr>
        <p:txBody>
          <a:bodyPr lIns="0" tIns="0" rIns="0" bIns="0" rtlCol="0" anchor="t">
            <a:spAutoFit/>
          </a:bodyPr>
          <a:lstStyle/>
          <a:p>
            <a:pPr algn="l">
              <a:lnSpc>
                <a:spcPts val="3354"/>
              </a:lnSpc>
            </a:pPr>
            <a:r>
              <a:rPr lang="en-US" sz="2251" b="1">
                <a:solidFill>
                  <a:srgbClr val="FFFFFF"/>
                </a:solidFill>
                <a:latin typeface="Open Sans Medium"/>
                <a:ea typeface="Open Sans Medium"/>
                <a:cs typeface="Open Sans Medium"/>
                <a:sym typeface="Open Sans Medium"/>
              </a:rPr>
              <a:t>The project demonstrates the power of AI and data-driven solutions in transforming supply chain management. By integrating advanced technologies like machine learning, real-time dashboards, and centralized databases, we’ve created a system that not only optimizes inventory and reduces risks but also enhances decision-making capabilities for businesses.</a:t>
            </a:r>
          </a:p>
          <a:p>
            <a:pPr algn="l">
              <a:lnSpc>
                <a:spcPts val="3354"/>
              </a:lnSpc>
            </a:pPr>
            <a:r>
              <a:rPr lang="en-US" sz="2251" b="1">
                <a:solidFill>
                  <a:srgbClr val="FFFFFF"/>
                </a:solidFill>
                <a:latin typeface="Open Sans Medium"/>
                <a:ea typeface="Open Sans Medium"/>
                <a:cs typeface="Open Sans Medium"/>
                <a:sym typeface="Open Sans Medium"/>
              </a:rPr>
              <a:t>The modular and scalable architecture ensures adaptability to diverse categories, paving the way for broader applications in the future. With features like risk prediction, inventory optimization, and real-time insights, this project serves as a foundation for more innovative enhancements like IoT integration, blockchain for traceability, and predictive maintenance.</a:t>
            </a:r>
          </a:p>
          <a:p>
            <a:pPr algn="l">
              <a:lnSpc>
                <a:spcPts val="3354"/>
              </a:lnSpc>
            </a:pPr>
            <a:r>
              <a:rPr lang="en-US" sz="2251" b="1">
                <a:solidFill>
                  <a:srgbClr val="FFFFFF"/>
                </a:solidFill>
                <a:latin typeface="Open Sans Medium"/>
                <a:ea typeface="Open Sans Medium"/>
                <a:cs typeface="Open Sans Medium"/>
                <a:sym typeface="Open Sans Medium"/>
              </a:rPr>
              <a:t>This journey highlights the importance of overcoming challenges in data management, model accuracy, and system integration, reflecting the potential of AI in reshaping the future of supply chain operations.</a:t>
            </a:r>
          </a:p>
          <a:p>
            <a:pPr algn="l">
              <a:lnSpc>
                <a:spcPts val="3354"/>
              </a:lnSpc>
            </a:pPr>
            <a:endParaRPr lang="en-US" sz="2251" b="1">
              <a:solidFill>
                <a:srgbClr val="FFFFFF"/>
              </a:solidFill>
              <a:latin typeface="Open Sans Medium"/>
              <a:ea typeface="Open Sans Medium"/>
              <a:cs typeface="Open Sans Medium"/>
              <a:sym typeface="Open Sans Medium"/>
            </a:endParaRPr>
          </a:p>
        </p:txBody>
      </p:sp>
      <p:sp>
        <p:nvSpPr>
          <p:cNvPr id="3" name="TextBox 3"/>
          <p:cNvSpPr txBox="1"/>
          <p:nvPr/>
        </p:nvSpPr>
        <p:spPr>
          <a:xfrm>
            <a:off x="1263098" y="1197550"/>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FFFFFF"/>
                </a:solidFill>
                <a:latin typeface="Poppins Semi-Bold"/>
                <a:ea typeface="Poppins Semi-Bold"/>
                <a:cs typeface="Poppins Semi-Bold"/>
                <a:sym typeface="Poppins Semi-Bold"/>
              </a:rPr>
              <a:t>Conclusion</a:t>
            </a:r>
          </a:p>
        </p:txBody>
      </p:sp>
      <p:sp>
        <p:nvSpPr>
          <p:cNvPr id="4" name="TextBox 4"/>
          <p:cNvSpPr txBox="1"/>
          <p:nvPr/>
        </p:nvSpPr>
        <p:spPr>
          <a:xfrm>
            <a:off x="1263098" y="2406125"/>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CB5EFF"/>
                </a:solidFill>
                <a:latin typeface="Poppins Semi-Bold"/>
                <a:ea typeface="Poppins Semi-Bold"/>
                <a:cs typeface="Poppins Semi-Bold"/>
                <a:sym typeface="Poppins Semi-Bold"/>
              </a:rPr>
              <a:t>and Next Steps</a:t>
            </a:r>
          </a:p>
        </p:txBody>
      </p:sp>
      <p:grpSp>
        <p:nvGrpSpPr>
          <p:cNvPr id="5" name="Group 5"/>
          <p:cNvGrpSpPr/>
          <p:nvPr/>
        </p:nvGrpSpPr>
        <p:grpSpPr>
          <a:xfrm>
            <a:off x="13261092" y="8924905"/>
            <a:ext cx="3998208" cy="666790"/>
            <a:chOff x="0" y="0"/>
            <a:chExt cx="5330944" cy="889054"/>
          </a:xfrm>
        </p:grpSpPr>
        <p:grpSp>
          <p:nvGrpSpPr>
            <p:cNvPr id="6" name="Group 6"/>
            <p:cNvGrpSpPr/>
            <p:nvPr/>
          </p:nvGrpSpPr>
          <p:grpSpPr>
            <a:xfrm>
              <a:off x="1250541" y="0"/>
              <a:ext cx="4080403" cy="889054"/>
              <a:chOff x="0" y="0"/>
              <a:chExt cx="806006" cy="175616"/>
            </a:xfrm>
          </p:grpSpPr>
          <p:sp>
            <p:nvSpPr>
              <p:cNvPr id="7" name="Freeform 7"/>
              <p:cNvSpPr/>
              <p:nvPr/>
            </p:nvSpPr>
            <p:spPr>
              <a:xfrm>
                <a:off x="0" y="0"/>
                <a:ext cx="806006" cy="175616"/>
              </a:xfrm>
              <a:custGeom>
                <a:avLst/>
                <a:gdLst/>
                <a:ahLst/>
                <a:cxnLst/>
                <a:rect l="l" t="t" r="r" b="b"/>
                <a:pathLst>
                  <a:path w="806006" h="175616">
                    <a:moveTo>
                      <a:pt x="87808" y="0"/>
                    </a:moveTo>
                    <a:lnTo>
                      <a:pt x="718198" y="0"/>
                    </a:lnTo>
                    <a:cubicBezTo>
                      <a:pt x="741486" y="0"/>
                      <a:pt x="763820" y="9251"/>
                      <a:pt x="780287" y="25718"/>
                    </a:cubicBezTo>
                    <a:cubicBezTo>
                      <a:pt x="796754" y="42185"/>
                      <a:pt x="806006" y="64520"/>
                      <a:pt x="806006" y="87808"/>
                    </a:cubicBezTo>
                    <a:lnTo>
                      <a:pt x="806006" y="87808"/>
                    </a:lnTo>
                    <a:cubicBezTo>
                      <a:pt x="806006" y="136303"/>
                      <a:pt x="766693" y="175616"/>
                      <a:pt x="718198" y="175616"/>
                    </a:cubicBezTo>
                    <a:lnTo>
                      <a:pt x="87808" y="175616"/>
                    </a:lnTo>
                    <a:cubicBezTo>
                      <a:pt x="64520" y="175616"/>
                      <a:pt x="42185" y="166364"/>
                      <a:pt x="25718" y="149897"/>
                    </a:cubicBezTo>
                    <a:cubicBezTo>
                      <a:pt x="9251" y="133430"/>
                      <a:pt x="0" y="111096"/>
                      <a:pt x="0" y="87808"/>
                    </a:cubicBezTo>
                    <a:lnTo>
                      <a:pt x="0" y="87808"/>
                    </a:lnTo>
                    <a:cubicBezTo>
                      <a:pt x="0" y="64520"/>
                      <a:pt x="9251" y="42185"/>
                      <a:pt x="25718" y="25718"/>
                    </a:cubicBezTo>
                    <a:cubicBezTo>
                      <a:pt x="42185" y="9251"/>
                      <a:pt x="64520" y="0"/>
                      <a:pt x="87808" y="0"/>
                    </a:cubicBezTo>
                    <a:close/>
                  </a:path>
                </a:pathLst>
              </a:custGeom>
              <a:solidFill>
                <a:srgbClr val="CB5EFF"/>
              </a:solidFill>
              <a:ln cap="rnd">
                <a:noFill/>
                <a:prstDash val="solid"/>
                <a:round/>
              </a:ln>
            </p:spPr>
          </p:sp>
          <p:sp>
            <p:nvSpPr>
              <p:cNvPr id="8" name="TextBox 8"/>
              <p:cNvSpPr txBox="1"/>
              <p:nvPr/>
            </p:nvSpPr>
            <p:spPr>
              <a:xfrm>
                <a:off x="0" y="-76200"/>
                <a:ext cx="806006" cy="251816"/>
              </a:xfrm>
              <a:prstGeom prst="rect">
                <a:avLst/>
              </a:prstGeom>
            </p:spPr>
            <p:txBody>
              <a:bodyPr lIns="50800" tIns="50800" rIns="50800" bIns="50800" rtlCol="0" anchor="ctr"/>
              <a:lstStyle/>
              <a:p>
                <a:pPr algn="ctr">
                  <a:lnSpc>
                    <a:spcPts val="3474"/>
                  </a:lnSpc>
                </a:pPr>
                <a:endParaRPr/>
              </a:p>
            </p:txBody>
          </p:sp>
        </p:grpSp>
        <p:sp>
          <p:nvSpPr>
            <p:cNvPr id="9" name="TextBox 9"/>
            <p:cNvSpPr txBox="1"/>
            <p:nvPr/>
          </p:nvSpPr>
          <p:spPr>
            <a:xfrm>
              <a:off x="0" y="150591"/>
              <a:ext cx="4922181" cy="439502"/>
            </a:xfrm>
            <a:prstGeom prst="rect">
              <a:avLst/>
            </a:prstGeom>
          </p:spPr>
          <p:txBody>
            <a:bodyPr lIns="0" tIns="0" rIns="0" bIns="0" rtlCol="0" anchor="t">
              <a:spAutoFit/>
            </a:bodyPr>
            <a:lstStyle/>
            <a:p>
              <a:pPr algn="r">
                <a:lnSpc>
                  <a:spcPts val="2700"/>
                </a:lnSpc>
              </a:pPr>
              <a:r>
                <a:rPr lang="en-US" sz="1928" b="1" u="sng" spc="198">
                  <a:solidFill>
                    <a:srgbClr val="FFFFFF"/>
                  </a:solidFill>
                  <a:latin typeface="Rubik Bold"/>
                  <a:ea typeface="Rubik Bold"/>
                  <a:cs typeface="Rubik Bold"/>
                  <a:sym typeface="Rubik Bold"/>
                  <a:hlinkClick r:id="rId2" tooltip="https://github.com/SK-21-D3v/LogistiQ-Infosys_Project_1"/>
                </a:rPr>
                <a:t>LogistiQ-Github</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7962853" y="1001224"/>
            <a:ext cx="9128273" cy="9128273"/>
          </a:xfrm>
          <a:custGeom>
            <a:avLst/>
            <a:gdLst/>
            <a:ahLst/>
            <a:cxnLst/>
            <a:rect l="l" t="t" r="r" b="b"/>
            <a:pathLst>
              <a:path w="9128273" h="9128273">
                <a:moveTo>
                  <a:pt x="0" y="0"/>
                </a:moveTo>
                <a:lnTo>
                  <a:pt x="9128273" y="0"/>
                </a:lnTo>
                <a:lnTo>
                  <a:pt x="9128273" y="9128273"/>
                </a:lnTo>
                <a:lnTo>
                  <a:pt x="0" y="9128273"/>
                </a:lnTo>
                <a:lnTo>
                  <a:pt x="0" y="0"/>
                </a:lnTo>
                <a:close/>
              </a:path>
            </a:pathLst>
          </a:custGeom>
          <a:blipFill>
            <a:blip r:embed="rId2">
              <a:alphaModFix amt="37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18657" y="3292151"/>
            <a:ext cx="6296546" cy="6913775"/>
          </a:xfrm>
          <a:prstGeom prst="rect">
            <a:avLst/>
          </a:prstGeom>
        </p:spPr>
        <p:txBody>
          <a:bodyPr lIns="0" tIns="0" rIns="0" bIns="0" rtlCol="0" anchor="t">
            <a:spAutoFit/>
          </a:bodyPr>
          <a:lstStyle/>
          <a:p>
            <a:pPr algn="just">
              <a:lnSpc>
                <a:spcPts val="3909"/>
              </a:lnSpc>
            </a:pPr>
            <a:r>
              <a:rPr lang="en-US" sz="2623" b="1">
                <a:solidFill>
                  <a:srgbClr val="FFFFFF"/>
                </a:solidFill>
                <a:latin typeface="Open Sans Medium"/>
                <a:ea typeface="Open Sans Medium"/>
                <a:cs typeface="Open Sans Medium"/>
                <a:sym typeface="Open Sans Medium"/>
              </a:rPr>
              <a:t>What is a </a:t>
            </a:r>
            <a:r>
              <a:rPr lang="en-US" sz="2623" b="1">
                <a:solidFill>
                  <a:srgbClr val="FFFFFF"/>
                </a:solidFill>
                <a:latin typeface="Open Sans Bold"/>
                <a:ea typeface="Open Sans Bold"/>
                <a:cs typeface="Open Sans Bold"/>
                <a:sym typeface="Open Sans Bold"/>
              </a:rPr>
              <a:t>Supply Chain</a:t>
            </a:r>
            <a:r>
              <a:rPr lang="en-US" sz="2623" b="1">
                <a:solidFill>
                  <a:srgbClr val="FFFFFF"/>
                </a:solidFill>
                <a:latin typeface="Open Sans Medium"/>
                <a:ea typeface="Open Sans Medium"/>
                <a:cs typeface="Open Sans Medium"/>
                <a:sym typeface="Open Sans Medium"/>
              </a:rPr>
              <a:t>?</a:t>
            </a:r>
          </a:p>
          <a:p>
            <a:pPr algn="just">
              <a:lnSpc>
                <a:spcPts val="3909"/>
              </a:lnSpc>
            </a:pPr>
            <a:endParaRPr lang="en-US" sz="2623" b="1">
              <a:solidFill>
                <a:srgbClr val="FFFFFF"/>
              </a:solidFill>
              <a:latin typeface="Open Sans Medium"/>
              <a:ea typeface="Open Sans Medium"/>
              <a:cs typeface="Open Sans Medium"/>
              <a:sym typeface="Open Sans Medium"/>
            </a:endParaRPr>
          </a:p>
          <a:p>
            <a:pPr marL="566425" lvl="1" indent="-283212" algn="just">
              <a:lnSpc>
                <a:spcPts val="3909"/>
              </a:lnSpc>
              <a:buFont typeface="Arial"/>
              <a:buChar char="•"/>
            </a:pPr>
            <a:r>
              <a:rPr lang="en-US" sz="2623" b="1">
                <a:solidFill>
                  <a:srgbClr val="FFFFFF"/>
                </a:solidFill>
                <a:latin typeface="Open Sans Medium"/>
                <a:ea typeface="Open Sans Medium"/>
                <a:cs typeface="Open Sans Medium"/>
                <a:sym typeface="Open Sans Medium"/>
              </a:rPr>
              <a:t>A supply chain refers to the network of activities involved in producing and delivering a product or service to customers.</a:t>
            </a:r>
          </a:p>
          <a:p>
            <a:pPr marL="566425" lvl="1" indent="-283212" algn="just">
              <a:lnSpc>
                <a:spcPts val="3909"/>
              </a:lnSpc>
              <a:buFont typeface="Arial"/>
              <a:buChar char="•"/>
            </a:pPr>
            <a:r>
              <a:rPr lang="en-US" sz="2623" b="1">
                <a:solidFill>
                  <a:srgbClr val="FFFFFF"/>
                </a:solidFill>
                <a:latin typeface="Open Sans Medium"/>
                <a:ea typeface="Open Sans Medium"/>
                <a:cs typeface="Open Sans Medium"/>
                <a:sym typeface="Open Sans Medium"/>
              </a:rPr>
              <a:t>It includes sourcing raw materials, manufacturing, logistics, inventory management, and distribution.</a:t>
            </a:r>
          </a:p>
          <a:p>
            <a:pPr marL="566425" lvl="1" indent="-283212" algn="just">
              <a:lnSpc>
                <a:spcPts val="3909"/>
              </a:lnSpc>
              <a:buFont typeface="Arial"/>
              <a:buChar char="•"/>
            </a:pPr>
            <a:r>
              <a:rPr lang="en-US" sz="2623" b="1">
                <a:solidFill>
                  <a:srgbClr val="FFFFFF"/>
                </a:solidFill>
                <a:latin typeface="Open Sans Medium"/>
                <a:ea typeface="Open Sans Medium"/>
                <a:cs typeface="Open Sans Medium"/>
                <a:sym typeface="Open Sans Medium"/>
              </a:rPr>
              <a:t>The goal is to ensure smooth operations, minimize costs, and deliver products efficiently to customers.</a:t>
            </a:r>
          </a:p>
          <a:p>
            <a:pPr algn="just">
              <a:lnSpc>
                <a:spcPts val="3909"/>
              </a:lnSpc>
            </a:pPr>
            <a:endParaRPr lang="en-US" sz="2623" b="1">
              <a:solidFill>
                <a:srgbClr val="FFFFFF"/>
              </a:solidFill>
              <a:latin typeface="Open Sans Medium"/>
              <a:ea typeface="Open Sans Medium"/>
              <a:cs typeface="Open Sans Medium"/>
              <a:sym typeface="Open Sans Medium"/>
            </a:endParaRPr>
          </a:p>
        </p:txBody>
      </p:sp>
      <p:sp>
        <p:nvSpPr>
          <p:cNvPr id="4" name="TextBox 4"/>
          <p:cNvSpPr txBox="1"/>
          <p:nvPr/>
        </p:nvSpPr>
        <p:spPr>
          <a:xfrm>
            <a:off x="478581" y="436309"/>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u="none" strike="noStrike">
                <a:solidFill>
                  <a:srgbClr val="FFFFFF"/>
                </a:solidFill>
                <a:latin typeface="Poppins Semi-Bold"/>
                <a:ea typeface="Poppins Semi-Bold"/>
                <a:cs typeface="Poppins Semi-Bold"/>
                <a:sym typeface="Poppins Semi-Bold"/>
              </a:rPr>
              <a:t>Introduction to </a:t>
            </a:r>
          </a:p>
        </p:txBody>
      </p:sp>
      <p:sp>
        <p:nvSpPr>
          <p:cNvPr id="5" name="TextBox 5"/>
          <p:cNvSpPr txBox="1"/>
          <p:nvPr/>
        </p:nvSpPr>
        <p:spPr>
          <a:xfrm>
            <a:off x="1246086" y="1743195"/>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CB5EFF"/>
                </a:solidFill>
                <a:latin typeface="Poppins Semi-Bold"/>
                <a:ea typeface="Poppins Semi-Bold"/>
                <a:cs typeface="Poppins Semi-Bold"/>
                <a:sym typeface="Poppins Semi-Bold"/>
              </a:rPr>
              <a:t>the Project</a:t>
            </a:r>
          </a:p>
        </p:txBody>
      </p:sp>
      <p:grpSp>
        <p:nvGrpSpPr>
          <p:cNvPr id="6" name="Group 6"/>
          <p:cNvGrpSpPr/>
          <p:nvPr/>
        </p:nvGrpSpPr>
        <p:grpSpPr>
          <a:xfrm>
            <a:off x="8598845" y="3735878"/>
            <a:ext cx="2712889" cy="937180"/>
            <a:chOff x="0" y="0"/>
            <a:chExt cx="3617185" cy="1249573"/>
          </a:xfrm>
        </p:grpSpPr>
        <p:sp>
          <p:nvSpPr>
            <p:cNvPr id="7" name="Freeform 7"/>
            <p:cNvSpPr/>
            <p:nvPr/>
          </p:nvSpPr>
          <p:spPr>
            <a:xfrm>
              <a:off x="0" y="0"/>
              <a:ext cx="3617185" cy="1249573"/>
            </a:xfrm>
            <a:custGeom>
              <a:avLst/>
              <a:gdLst/>
              <a:ahLst/>
              <a:cxnLst/>
              <a:rect l="l" t="t" r="r" b="b"/>
              <a:pathLst>
                <a:path w="3617185" h="1249573">
                  <a:moveTo>
                    <a:pt x="0" y="0"/>
                  </a:moveTo>
                  <a:lnTo>
                    <a:pt x="3617185" y="0"/>
                  </a:lnTo>
                  <a:lnTo>
                    <a:pt x="3617185" y="1249573"/>
                  </a:lnTo>
                  <a:lnTo>
                    <a:pt x="0" y="12495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1026945" y="331535"/>
              <a:ext cx="1577181" cy="510302"/>
            </a:xfrm>
            <a:prstGeom prst="rect">
              <a:avLst/>
            </a:prstGeom>
          </p:spPr>
          <p:txBody>
            <a:bodyPr lIns="0" tIns="0" rIns="0" bIns="0" rtlCol="0" anchor="t">
              <a:spAutoFit/>
            </a:bodyPr>
            <a:lstStyle/>
            <a:p>
              <a:pPr algn="ctr">
                <a:lnSpc>
                  <a:spcPts val="3474"/>
                </a:lnSpc>
                <a:spcBef>
                  <a:spcPct val="0"/>
                </a:spcBef>
              </a:pPr>
              <a:r>
                <a:rPr lang="en-US" sz="2156">
                  <a:solidFill>
                    <a:srgbClr val="000000"/>
                  </a:solidFill>
                  <a:latin typeface="Open Sans"/>
                  <a:ea typeface="Open Sans"/>
                  <a:cs typeface="Open Sans"/>
                  <a:sym typeface="Open Sans"/>
                </a:rPr>
                <a:t>Sourcing </a:t>
              </a:r>
            </a:p>
          </p:txBody>
        </p:sp>
      </p:grpSp>
      <p:grpSp>
        <p:nvGrpSpPr>
          <p:cNvPr id="9" name="Group 9"/>
          <p:cNvGrpSpPr/>
          <p:nvPr/>
        </p:nvGrpSpPr>
        <p:grpSpPr>
          <a:xfrm>
            <a:off x="7962853" y="5609599"/>
            <a:ext cx="2712889" cy="937180"/>
            <a:chOff x="0" y="0"/>
            <a:chExt cx="3617185" cy="1249573"/>
          </a:xfrm>
        </p:grpSpPr>
        <p:sp>
          <p:nvSpPr>
            <p:cNvPr id="10" name="Freeform 10"/>
            <p:cNvSpPr/>
            <p:nvPr/>
          </p:nvSpPr>
          <p:spPr>
            <a:xfrm>
              <a:off x="0" y="0"/>
              <a:ext cx="3617185" cy="1249573"/>
            </a:xfrm>
            <a:custGeom>
              <a:avLst/>
              <a:gdLst/>
              <a:ahLst/>
              <a:cxnLst/>
              <a:rect l="l" t="t" r="r" b="b"/>
              <a:pathLst>
                <a:path w="3617185" h="1249573">
                  <a:moveTo>
                    <a:pt x="0" y="0"/>
                  </a:moveTo>
                  <a:lnTo>
                    <a:pt x="3617185" y="0"/>
                  </a:lnTo>
                  <a:lnTo>
                    <a:pt x="3617185" y="1249573"/>
                  </a:lnTo>
                  <a:lnTo>
                    <a:pt x="0" y="12495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TextBox 11"/>
            <p:cNvSpPr txBox="1"/>
            <p:nvPr/>
          </p:nvSpPr>
          <p:spPr>
            <a:xfrm>
              <a:off x="788591" y="331535"/>
              <a:ext cx="1876623" cy="510302"/>
            </a:xfrm>
            <a:prstGeom prst="rect">
              <a:avLst/>
            </a:prstGeom>
          </p:spPr>
          <p:txBody>
            <a:bodyPr lIns="0" tIns="0" rIns="0" bIns="0" rtlCol="0" anchor="t">
              <a:spAutoFit/>
            </a:bodyPr>
            <a:lstStyle/>
            <a:p>
              <a:pPr algn="ctr">
                <a:lnSpc>
                  <a:spcPts val="3474"/>
                </a:lnSpc>
                <a:spcBef>
                  <a:spcPct val="0"/>
                </a:spcBef>
              </a:pPr>
              <a:r>
                <a:rPr lang="en-US" sz="2156">
                  <a:solidFill>
                    <a:srgbClr val="000000"/>
                  </a:solidFill>
                  <a:latin typeface="Open Sans"/>
                  <a:ea typeface="Open Sans"/>
                  <a:cs typeface="Open Sans"/>
                  <a:sym typeface="Open Sans"/>
                </a:rPr>
                <a:t>Production</a:t>
              </a:r>
            </a:p>
          </p:txBody>
        </p:sp>
      </p:grpSp>
      <p:grpSp>
        <p:nvGrpSpPr>
          <p:cNvPr id="12" name="Group 12"/>
          <p:cNvGrpSpPr/>
          <p:nvPr/>
        </p:nvGrpSpPr>
        <p:grpSpPr>
          <a:xfrm>
            <a:off x="11707437" y="2308110"/>
            <a:ext cx="2712889" cy="937180"/>
            <a:chOff x="0" y="0"/>
            <a:chExt cx="3617185" cy="1249573"/>
          </a:xfrm>
        </p:grpSpPr>
        <p:sp>
          <p:nvSpPr>
            <p:cNvPr id="13" name="Freeform 13"/>
            <p:cNvSpPr/>
            <p:nvPr/>
          </p:nvSpPr>
          <p:spPr>
            <a:xfrm>
              <a:off x="0" y="0"/>
              <a:ext cx="3617185" cy="1249573"/>
            </a:xfrm>
            <a:custGeom>
              <a:avLst/>
              <a:gdLst/>
              <a:ahLst/>
              <a:cxnLst/>
              <a:rect l="l" t="t" r="r" b="b"/>
              <a:pathLst>
                <a:path w="3617185" h="1249573">
                  <a:moveTo>
                    <a:pt x="0" y="0"/>
                  </a:moveTo>
                  <a:lnTo>
                    <a:pt x="3617185" y="0"/>
                  </a:lnTo>
                  <a:lnTo>
                    <a:pt x="3617185" y="1249573"/>
                  </a:lnTo>
                  <a:lnTo>
                    <a:pt x="0" y="12495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4" name="TextBox 14"/>
            <p:cNvSpPr txBox="1"/>
            <p:nvPr/>
          </p:nvSpPr>
          <p:spPr>
            <a:xfrm>
              <a:off x="1070107" y="186726"/>
              <a:ext cx="1476970" cy="510302"/>
            </a:xfrm>
            <a:prstGeom prst="rect">
              <a:avLst/>
            </a:prstGeom>
          </p:spPr>
          <p:txBody>
            <a:bodyPr lIns="0" tIns="0" rIns="0" bIns="0" rtlCol="0" anchor="t">
              <a:spAutoFit/>
            </a:bodyPr>
            <a:lstStyle/>
            <a:p>
              <a:pPr algn="ctr">
                <a:lnSpc>
                  <a:spcPts val="3474"/>
                </a:lnSpc>
                <a:spcBef>
                  <a:spcPct val="0"/>
                </a:spcBef>
              </a:pPr>
              <a:r>
                <a:rPr lang="en-US" sz="2156">
                  <a:solidFill>
                    <a:srgbClr val="000000"/>
                  </a:solidFill>
                  <a:latin typeface="Open Sans"/>
                  <a:ea typeface="Open Sans"/>
                  <a:cs typeface="Open Sans"/>
                  <a:sym typeface="Open Sans"/>
                </a:rPr>
                <a:t>Planning</a:t>
              </a:r>
            </a:p>
          </p:txBody>
        </p:sp>
      </p:grpSp>
      <p:grpSp>
        <p:nvGrpSpPr>
          <p:cNvPr id="15" name="Group 15"/>
          <p:cNvGrpSpPr/>
          <p:nvPr/>
        </p:nvGrpSpPr>
        <p:grpSpPr>
          <a:xfrm>
            <a:off x="14024622" y="5874083"/>
            <a:ext cx="2712889" cy="937180"/>
            <a:chOff x="0" y="0"/>
            <a:chExt cx="3617185" cy="1249573"/>
          </a:xfrm>
        </p:grpSpPr>
        <p:sp>
          <p:nvSpPr>
            <p:cNvPr id="16" name="Freeform 16"/>
            <p:cNvSpPr/>
            <p:nvPr/>
          </p:nvSpPr>
          <p:spPr>
            <a:xfrm>
              <a:off x="0" y="0"/>
              <a:ext cx="3617185" cy="1249573"/>
            </a:xfrm>
            <a:custGeom>
              <a:avLst/>
              <a:gdLst/>
              <a:ahLst/>
              <a:cxnLst/>
              <a:rect l="l" t="t" r="r" b="b"/>
              <a:pathLst>
                <a:path w="3617185" h="1249573">
                  <a:moveTo>
                    <a:pt x="0" y="0"/>
                  </a:moveTo>
                  <a:lnTo>
                    <a:pt x="3617185" y="0"/>
                  </a:lnTo>
                  <a:lnTo>
                    <a:pt x="3617185" y="1249573"/>
                  </a:lnTo>
                  <a:lnTo>
                    <a:pt x="0" y="12495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7" name="TextBox 17"/>
            <p:cNvSpPr txBox="1"/>
            <p:nvPr/>
          </p:nvSpPr>
          <p:spPr>
            <a:xfrm>
              <a:off x="322319" y="-76200"/>
              <a:ext cx="2972547" cy="1094502"/>
            </a:xfrm>
            <a:prstGeom prst="rect">
              <a:avLst/>
            </a:prstGeom>
          </p:spPr>
          <p:txBody>
            <a:bodyPr lIns="0" tIns="0" rIns="0" bIns="0" rtlCol="0" anchor="t">
              <a:spAutoFit/>
            </a:bodyPr>
            <a:lstStyle/>
            <a:p>
              <a:pPr algn="ctr">
                <a:lnSpc>
                  <a:spcPts val="3474"/>
                </a:lnSpc>
                <a:spcBef>
                  <a:spcPct val="0"/>
                </a:spcBef>
              </a:pPr>
              <a:r>
                <a:rPr lang="en-US" sz="2156">
                  <a:solidFill>
                    <a:srgbClr val="000000"/>
                  </a:solidFill>
                  <a:latin typeface="Open Sans"/>
                  <a:ea typeface="Open Sans"/>
                  <a:cs typeface="Open Sans"/>
                  <a:sym typeface="Open Sans"/>
                </a:rPr>
                <a:t>Inventory Management</a:t>
              </a:r>
            </a:p>
          </p:txBody>
        </p:sp>
      </p:grpSp>
      <p:grpSp>
        <p:nvGrpSpPr>
          <p:cNvPr id="18" name="Group 18"/>
          <p:cNvGrpSpPr/>
          <p:nvPr/>
        </p:nvGrpSpPr>
        <p:grpSpPr>
          <a:xfrm>
            <a:off x="10929460" y="7116451"/>
            <a:ext cx="2712889" cy="937180"/>
            <a:chOff x="0" y="0"/>
            <a:chExt cx="3617185" cy="1249573"/>
          </a:xfrm>
        </p:grpSpPr>
        <p:sp>
          <p:nvSpPr>
            <p:cNvPr id="19" name="Freeform 19"/>
            <p:cNvSpPr/>
            <p:nvPr/>
          </p:nvSpPr>
          <p:spPr>
            <a:xfrm>
              <a:off x="0" y="0"/>
              <a:ext cx="3617185" cy="1249573"/>
            </a:xfrm>
            <a:custGeom>
              <a:avLst/>
              <a:gdLst/>
              <a:ahLst/>
              <a:cxnLst/>
              <a:rect l="l" t="t" r="r" b="b"/>
              <a:pathLst>
                <a:path w="3617185" h="1249573">
                  <a:moveTo>
                    <a:pt x="0" y="0"/>
                  </a:moveTo>
                  <a:lnTo>
                    <a:pt x="3617185" y="0"/>
                  </a:lnTo>
                  <a:lnTo>
                    <a:pt x="3617185" y="1249573"/>
                  </a:lnTo>
                  <a:lnTo>
                    <a:pt x="0" y="12495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TextBox 20"/>
            <p:cNvSpPr txBox="1"/>
            <p:nvPr/>
          </p:nvSpPr>
          <p:spPr>
            <a:xfrm>
              <a:off x="1085585" y="256486"/>
              <a:ext cx="1446014" cy="510302"/>
            </a:xfrm>
            <a:prstGeom prst="rect">
              <a:avLst/>
            </a:prstGeom>
          </p:spPr>
          <p:txBody>
            <a:bodyPr lIns="0" tIns="0" rIns="0" bIns="0" rtlCol="0" anchor="t">
              <a:spAutoFit/>
            </a:bodyPr>
            <a:lstStyle/>
            <a:p>
              <a:pPr algn="ctr">
                <a:lnSpc>
                  <a:spcPts val="3474"/>
                </a:lnSpc>
                <a:spcBef>
                  <a:spcPct val="0"/>
                </a:spcBef>
              </a:pPr>
              <a:r>
                <a:rPr lang="en-US" sz="2156">
                  <a:solidFill>
                    <a:srgbClr val="000000"/>
                  </a:solidFill>
                  <a:latin typeface="Open Sans"/>
                  <a:ea typeface="Open Sans"/>
                  <a:cs typeface="Open Sans"/>
                  <a:sym typeface="Open Sans"/>
                </a:rPr>
                <a:t>Logistics</a:t>
              </a:r>
            </a:p>
          </p:txBody>
        </p:sp>
      </p:grpSp>
      <p:grpSp>
        <p:nvGrpSpPr>
          <p:cNvPr id="21" name="Group 21"/>
          <p:cNvGrpSpPr/>
          <p:nvPr/>
        </p:nvGrpSpPr>
        <p:grpSpPr>
          <a:xfrm>
            <a:off x="15120182" y="3999723"/>
            <a:ext cx="2712889" cy="937180"/>
            <a:chOff x="0" y="0"/>
            <a:chExt cx="3617185" cy="1249573"/>
          </a:xfrm>
        </p:grpSpPr>
        <p:sp>
          <p:nvSpPr>
            <p:cNvPr id="22" name="Freeform 22"/>
            <p:cNvSpPr/>
            <p:nvPr/>
          </p:nvSpPr>
          <p:spPr>
            <a:xfrm>
              <a:off x="0" y="0"/>
              <a:ext cx="3617185" cy="1249573"/>
            </a:xfrm>
            <a:custGeom>
              <a:avLst/>
              <a:gdLst/>
              <a:ahLst/>
              <a:cxnLst/>
              <a:rect l="l" t="t" r="r" b="b"/>
              <a:pathLst>
                <a:path w="3617185" h="1249573">
                  <a:moveTo>
                    <a:pt x="0" y="0"/>
                  </a:moveTo>
                  <a:lnTo>
                    <a:pt x="3617185" y="0"/>
                  </a:lnTo>
                  <a:lnTo>
                    <a:pt x="3617185" y="1249573"/>
                  </a:lnTo>
                  <a:lnTo>
                    <a:pt x="0" y="124957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TextBox 23"/>
            <p:cNvSpPr txBox="1"/>
            <p:nvPr/>
          </p:nvSpPr>
          <p:spPr>
            <a:xfrm>
              <a:off x="321700" y="259293"/>
              <a:ext cx="2973784" cy="510302"/>
            </a:xfrm>
            <a:prstGeom prst="rect">
              <a:avLst/>
            </a:prstGeom>
          </p:spPr>
          <p:txBody>
            <a:bodyPr lIns="0" tIns="0" rIns="0" bIns="0" rtlCol="0" anchor="t">
              <a:spAutoFit/>
            </a:bodyPr>
            <a:lstStyle/>
            <a:p>
              <a:pPr algn="ctr">
                <a:lnSpc>
                  <a:spcPts val="3474"/>
                </a:lnSpc>
                <a:spcBef>
                  <a:spcPct val="0"/>
                </a:spcBef>
              </a:pPr>
              <a:r>
                <a:rPr lang="en-US" sz="2156">
                  <a:solidFill>
                    <a:srgbClr val="000000"/>
                  </a:solidFill>
                  <a:latin typeface="Open Sans"/>
                  <a:ea typeface="Open Sans"/>
                  <a:cs typeface="Open Sans"/>
                  <a:sym typeface="Open Sans"/>
                </a:rPr>
                <a:t>Customer Service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grpSp>
        <p:nvGrpSpPr>
          <p:cNvPr id="2" name="Group 2"/>
          <p:cNvGrpSpPr/>
          <p:nvPr/>
        </p:nvGrpSpPr>
        <p:grpSpPr>
          <a:xfrm>
            <a:off x="443443" y="2044117"/>
            <a:ext cx="5860773" cy="7391314"/>
            <a:chOff x="0" y="0"/>
            <a:chExt cx="1543578" cy="1946684"/>
          </a:xfrm>
        </p:grpSpPr>
        <p:sp>
          <p:nvSpPr>
            <p:cNvPr id="3" name="Freeform 3"/>
            <p:cNvSpPr/>
            <p:nvPr/>
          </p:nvSpPr>
          <p:spPr>
            <a:xfrm>
              <a:off x="0" y="0"/>
              <a:ext cx="1543578" cy="1946684"/>
            </a:xfrm>
            <a:custGeom>
              <a:avLst/>
              <a:gdLst/>
              <a:ahLst/>
              <a:cxnLst/>
              <a:rect l="l" t="t" r="r" b="b"/>
              <a:pathLst>
                <a:path w="1543578" h="1946684">
                  <a:moveTo>
                    <a:pt x="67370" y="0"/>
                  </a:moveTo>
                  <a:lnTo>
                    <a:pt x="1476208" y="0"/>
                  </a:lnTo>
                  <a:cubicBezTo>
                    <a:pt x="1513416" y="0"/>
                    <a:pt x="1543578" y="30162"/>
                    <a:pt x="1543578" y="67370"/>
                  </a:cubicBezTo>
                  <a:lnTo>
                    <a:pt x="1543578" y="1879314"/>
                  </a:lnTo>
                  <a:cubicBezTo>
                    <a:pt x="1543578" y="1916521"/>
                    <a:pt x="1513416" y="1946684"/>
                    <a:pt x="1476208" y="1946684"/>
                  </a:cubicBezTo>
                  <a:lnTo>
                    <a:pt x="67370" y="1946684"/>
                  </a:lnTo>
                  <a:cubicBezTo>
                    <a:pt x="30162" y="1946684"/>
                    <a:pt x="0" y="1916521"/>
                    <a:pt x="0" y="1879314"/>
                  </a:cubicBezTo>
                  <a:lnTo>
                    <a:pt x="0" y="67370"/>
                  </a:lnTo>
                  <a:cubicBezTo>
                    <a:pt x="0" y="30162"/>
                    <a:pt x="30162" y="0"/>
                    <a:pt x="67370" y="0"/>
                  </a:cubicBezTo>
                  <a:close/>
                </a:path>
              </a:pathLst>
            </a:custGeom>
            <a:solidFill>
              <a:srgbClr val="32184B"/>
            </a:solidFill>
          </p:spPr>
        </p:sp>
        <p:sp>
          <p:nvSpPr>
            <p:cNvPr id="4" name="TextBox 4"/>
            <p:cNvSpPr txBox="1"/>
            <p:nvPr/>
          </p:nvSpPr>
          <p:spPr>
            <a:xfrm>
              <a:off x="0" y="-38100"/>
              <a:ext cx="1543578" cy="1984784"/>
            </a:xfrm>
            <a:prstGeom prst="rect">
              <a:avLst/>
            </a:prstGeom>
          </p:spPr>
          <p:txBody>
            <a:bodyPr lIns="50800" tIns="50800" rIns="50800" bIns="50800" rtlCol="0" anchor="ctr"/>
            <a:lstStyle/>
            <a:p>
              <a:pPr algn="ctr">
                <a:lnSpc>
                  <a:spcPts val="3423"/>
                </a:lnSpc>
              </a:pPr>
              <a:endParaRPr/>
            </a:p>
          </p:txBody>
        </p:sp>
      </p:grpSp>
      <p:sp>
        <p:nvSpPr>
          <p:cNvPr id="5" name="TextBox 5"/>
          <p:cNvSpPr txBox="1"/>
          <p:nvPr/>
        </p:nvSpPr>
        <p:spPr>
          <a:xfrm>
            <a:off x="587909" y="1997119"/>
            <a:ext cx="5493696" cy="7438311"/>
          </a:xfrm>
          <a:prstGeom prst="rect">
            <a:avLst/>
          </a:prstGeom>
        </p:spPr>
        <p:txBody>
          <a:bodyPr lIns="0" tIns="0" rIns="0" bIns="0" rtlCol="0" anchor="t">
            <a:spAutoFit/>
          </a:bodyPr>
          <a:lstStyle/>
          <a:p>
            <a:pPr algn="ctr">
              <a:lnSpc>
                <a:spcPts val="4267"/>
              </a:lnSpc>
            </a:pPr>
            <a:endParaRPr/>
          </a:p>
          <a:p>
            <a:pPr algn="ctr">
              <a:lnSpc>
                <a:spcPts val="4267"/>
              </a:lnSpc>
            </a:pPr>
            <a:r>
              <a:rPr lang="en-US" sz="2864" b="1">
                <a:solidFill>
                  <a:srgbClr val="FFFFFF"/>
                </a:solidFill>
                <a:latin typeface="Open Sans Medium"/>
                <a:ea typeface="Open Sans Medium"/>
                <a:cs typeface="Open Sans Medium"/>
                <a:sym typeface="Open Sans Medium"/>
              </a:rPr>
              <a:t>Global supply chains face significant challenges, including disruptions caused by geopolitical events, natural disasters, and transportation inefficiencies. These disruptions result in overstocking, understocking, delayed responses, and increased costs, affecting business continuity and profitability.</a:t>
            </a:r>
          </a:p>
          <a:p>
            <a:pPr algn="ctr">
              <a:lnSpc>
                <a:spcPts val="4267"/>
              </a:lnSpc>
            </a:pPr>
            <a:endParaRPr lang="en-US" sz="2864" b="1">
              <a:solidFill>
                <a:srgbClr val="FFFFFF"/>
              </a:solidFill>
              <a:latin typeface="Open Sans Medium"/>
              <a:ea typeface="Open Sans Medium"/>
              <a:cs typeface="Open Sans Medium"/>
              <a:sym typeface="Open Sans Medium"/>
            </a:endParaRPr>
          </a:p>
        </p:txBody>
      </p:sp>
      <p:sp>
        <p:nvSpPr>
          <p:cNvPr id="6" name="TextBox 6"/>
          <p:cNvSpPr txBox="1"/>
          <p:nvPr/>
        </p:nvSpPr>
        <p:spPr>
          <a:xfrm>
            <a:off x="6840419" y="5102720"/>
            <a:ext cx="3392424" cy="651655"/>
          </a:xfrm>
          <a:prstGeom prst="rect">
            <a:avLst/>
          </a:prstGeom>
        </p:spPr>
        <p:txBody>
          <a:bodyPr lIns="0" tIns="0" rIns="0" bIns="0" rtlCol="0" anchor="t">
            <a:spAutoFit/>
          </a:bodyPr>
          <a:lstStyle/>
          <a:p>
            <a:pPr algn="l">
              <a:lnSpc>
                <a:spcPts val="5031"/>
              </a:lnSpc>
            </a:pPr>
            <a:r>
              <a:rPr lang="en-US" sz="3594" b="1">
                <a:solidFill>
                  <a:srgbClr val="CB5EFF"/>
                </a:solidFill>
                <a:latin typeface="Poppins Medium"/>
                <a:ea typeface="Poppins Medium"/>
                <a:cs typeface="Poppins Medium"/>
                <a:sym typeface="Poppins Medium"/>
              </a:rPr>
              <a:t>Objectives:</a:t>
            </a:r>
          </a:p>
        </p:txBody>
      </p:sp>
      <p:sp>
        <p:nvSpPr>
          <p:cNvPr id="7" name="TextBox 7"/>
          <p:cNvSpPr txBox="1"/>
          <p:nvPr/>
        </p:nvSpPr>
        <p:spPr>
          <a:xfrm>
            <a:off x="587909" y="364601"/>
            <a:ext cx="9125502" cy="1101275"/>
          </a:xfrm>
          <a:prstGeom prst="rect">
            <a:avLst/>
          </a:prstGeom>
        </p:spPr>
        <p:txBody>
          <a:bodyPr lIns="0" tIns="0" rIns="0" bIns="0" rtlCol="0" anchor="t">
            <a:spAutoFit/>
          </a:bodyPr>
          <a:lstStyle/>
          <a:p>
            <a:pPr marL="0" lvl="0" indent="0" algn="l">
              <a:lnSpc>
                <a:spcPts val="8014"/>
              </a:lnSpc>
              <a:spcBef>
                <a:spcPct val="0"/>
              </a:spcBef>
            </a:pPr>
            <a:r>
              <a:rPr lang="en-US" sz="7092" b="1">
                <a:solidFill>
                  <a:srgbClr val="FFFFFF"/>
                </a:solidFill>
                <a:latin typeface="Poppins Semi-Bold"/>
                <a:ea typeface="Poppins Semi-Bold"/>
                <a:cs typeface="Poppins Semi-Bold"/>
                <a:sym typeface="Poppins Semi-Bold"/>
              </a:rPr>
              <a:t>Problem </a:t>
            </a:r>
            <a:r>
              <a:rPr lang="en-US" sz="7092" b="1">
                <a:solidFill>
                  <a:srgbClr val="CB5EFF"/>
                </a:solidFill>
                <a:latin typeface="Poppins Semi-Bold"/>
                <a:ea typeface="Poppins Semi-Bold"/>
                <a:cs typeface="Poppins Semi-Bold"/>
                <a:sym typeface="Poppins Semi-Bold"/>
              </a:rPr>
              <a:t>Statement</a:t>
            </a:r>
          </a:p>
        </p:txBody>
      </p:sp>
      <p:sp>
        <p:nvSpPr>
          <p:cNvPr id="8" name="TextBox 8"/>
          <p:cNvSpPr txBox="1"/>
          <p:nvPr/>
        </p:nvSpPr>
        <p:spPr>
          <a:xfrm>
            <a:off x="6840419" y="1665902"/>
            <a:ext cx="3392424" cy="651655"/>
          </a:xfrm>
          <a:prstGeom prst="rect">
            <a:avLst/>
          </a:prstGeom>
        </p:spPr>
        <p:txBody>
          <a:bodyPr lIns="0" tIns="0" rIns="0" bIns="0" rtlCol="0" anchor="t">
            <a:spAutoFit/>
          </a:bodyPr>
          <a:lstStyle/>
          <a:p>
            <a:pPr algn="l">
              <a:lnSpc>
                <a:spcPts val="5031"/>
              </a:lnSpc>
            </a:pPr>
            <a:r>
              <a:rPr lang="en-US" sz="3594" b="1">
                <a:solidFill>
                  <a:srgbClr val="CB5EFF"/>
                </a:solidFill>
                <a:latin typeface="Poppins Medium"/>
                <a:ea typeface="Poppins Medium"/>
                <a:cs typeface="Poppins Medium"/>
                <a:sym typeface="Poppins Medium"/>
              </a:rPr>
              <a:t>Background:</a:t>
            </a:r>
          </a:p>
        </p:txBody>
      </p:sp>
      <p:sp>
        <p:nvSpPr>
          <p:cNvPr id="9" name="TextBox 9"/>
          <p:cNvSpPr txBox="1"/>
          <p:nvPr/>
        </p:nvSpPr>
        <p:spPr>
          <a:xfrm>
            <a:off x="6840419" y="2508057"/>
            <a:ext cx="9490179" cy="1099034"/>
          </a:xfrm>
          <a:prstGeom prst="rect">
            <a:avLst/>
          </a:prstGeom>
        </p:spPr>
        <p:txBody>
          <a:bodyPr lIns="0" tIns="0" rIns="0" bIns="0" rtlCol="0" anchor="t">
            <a:spAutoFit/>
          </a:bodyPr>
          <a:lstStyle/>
          <a:p>
            <a:pPr algn="just">
              <a:lnSpc>
                <a:spcPts val="2948"/>
              </a:lnSpc>
            </a:pPr>
            <a:r>
              <a:rPr lang="en-US" sz="2105" b="1">
                <a:solidFill>
                  <a:srgbClr val="FFFFFF"/>
                </a:solidFill>
                <a:latin typeface="Canva Sans Bold"/>
                <a:ea typeface="Canva Sans Bold"/>
                <a:cs typeface="Canva Sans Bold"/>
                <a:sym typeface="Canva Sans Bold"/>
              </a:rPr>
              <a:t>Backlogs in Risk Prediction:</a:t>
            </a:r>
          </a:p>
          <a:p>
            <a:pPr marL="454677" lvl="1" indent="-227339" algn="just">
              <a:lnSpc>
                <a:spcPts val="2948"/>
              </a:lnSpc>
              <a:buFont typeface="Arial"/>
              <a:buChar char="•"/>
            </a:pPr>
            <a:r>
              <a:rPr lang="en-US" sz="2105">
                <a:solidFill>
                  <a:srgbClr val="FFFFFF"/>
                </a:solidFill>
                <a:latin typeface="Canva Sans"/>
                <a:ea typeface="Canva Sans"/>
                <a:cs typeface="Canva Sans"/>
                <a:sym typeface="Canva Sans"/>
              </a:rPr>
              <a:t>Traditional methods lack predictive capabilities, often resulting in unanticipated supply chain disruptions. </a:t>
            </a:r>
          </a:p>
        </p:txBody>
      </p:sp>
      <p:sp>
        <p:nvSpPr>
          <p:cNvPr id="10" name="TextBox 10"/>
          <p:cNvSpPr txBox="1"/>
          <p:nvPr/>
        </p:nvSpPr>
        <p:spPr>
          <a:xfrm>
            <a:off x="6840419" y="3800295"/>
            <a:ext cx="9490179" cy="1099034"/>
          </a:xfrm>
          <a:prstGeom prst="rect">
            <a:avLst/>
          </a:prstGeom>
        </p:spPr>
        <p:txBody>
          <a:bodyPr lIns="0" tIns="0" rIns="0" bIns="0" rtlCol="0" anchor="t">
            <a:spAutoFit/>
          </a:bodyPr>
          <a:lstStyle/>
          <a:p>
            <a:pPr algn="just">
              <a:lnSpc>
                <a:spcPts val="2948"/>
              </a:lnSpc>
            </a:pPr>
            <a:r>
              <a:rPr lang="en-US" sz="2105">
                <a:solidFill>
                  <a:srgbClr val="FFFFFF"/>
                </a:solidFill>
                <a:latin typeface="Canva Sans"/>
                <a:ea typeface="Canva Sans"/>
                <a:cs typeface="Canva Sans"/>
                <a:sym typeface="Canva Sans"/>
              </a:rPr>
              <a:t>I</a:t>
            </a:r>
            <a:r>
              <a:rPr lang="en-US" sz="2105" b="1">
                <a:solidFill>
                  <a:srgbClr val="FFFFFF"/>
                </a:solidFill>
                <a:latin typeface="Canva Sans Bold"/>
                <a:ea typeface="Canva Sans Bold"/>
                <a:cs typeface="Canva Sans Bold"/>
                <a:sym typeface="Canva Sans Bold"/>
              </a:rPr>
              <a:t>nventory Management Inefficiencies:</a:t>
            </a:r>
          </a:p>
          <a:p>
            <a:pPr marL="454677" lvl="1" indent="-227339" algn="just">
              <a:lnSpc>
                <a:spcPts val="2948"/>
              </a:lnSpc>
              <a:buFont typeface="Arial"/>
              <a:buChar char="•"/>
            </a:pPr>
            <a:r>
              <a:rPr lang="en-US" sz="2105">
                <a:solidFill>
                  <a:srgbClr val="FFFFFF"/>
                </a:solidFill>
                <a:latin typeface="Canva Sans"/>
                <a:ea typeface="Canva Sans"/>
                <a:cs typeface="Canva Sans"/>
                <a:sym typeface="Canva Sans"/>
              </a:rPr>
              <a:t>Manual and rule-based inventory systems struggle with demand forecasting and stock optimization. </a:t>
            </a:r>
          </a:p>
        </p:txBody>
      </p:sp>
      <p:sp>
        <p:nvSpPr>
          <p:cNvPr id="11" name="TextBox 11"/>
          <p:cNvSpPr txBox="1"/>
          <p:nvPr/>
        </p:nvSpPr>
        <p:spPr>
          <a:xfrm>
            <a:off x="6840419" y="5944875"/>
            <a:ext cx="10661098" cy="4070731"/>
          </a:xfrm>
          <a:prstGeom prst="rect">
            <a:avLst/>
          </a:prstGeom>
        </p:spPr>
        <p:txBody>
          <a:bodyPr lIns="0" tIns="0" rIns="0" bIns="0" rtlCol="0" anchor="t">
            <a:spAutoFit/>
          </a:bodyPr>
          <a:lstStyle/>
          <a:p>
            <a:pPr marL="455548" lvl="1" indent="-227774" algn="just">
              <a:lnSpc>
                <a:spcPts val="2953"/>
              </a:lnSpc>
              <a:buFont typeface="Arial"/>
              <a:buChar char="•"/>
            </a:pPr>
            <a:r>
              <a:rPr lang="en-US" sz="2109" b="1">
                <a:solidFill>
                  <a:srgbClr val="FFFFFF"/>
                </a:solidFill>
                <a:latin typeface="Canva Sans Bold"/>
                <a:ea typeface="Canva Sans Bold"/>
                <a:cs typeface="Canva Sans Bold"/>
                <a:sym typeface="Canva Sans Bold"/>
              </a:rPr>
              <a:t>Predict Supply Chain Disruptions:</a:t>
            </a:r>
            <a:r>
              <a:rPr lang="en-US" sz="2109">
                <a:solidFill>
                  <a:srgbClr val="FFFFFF"/>
                </a:solidFill>
                <a:latin typeface="Canva Sans"/>
                <a:ea typeface="Canva Sans"/>
                <a:cs typeface="Canva Sans"/>
                <a:sym typeface="Canva Sans"/>
              </a:rPr>
              <a:t> Utilize AI/ML models to forecast disruptions using data from news, supplier updates, and transportation trends.</a:t>
            </a:r>
          </a:p>
          <a:p>
            <a:pPr algn="just">
              <a:lnSpc>
                <a:spcPts val="2953"/>
              </a:lnSpc>
            </a:pPr>
            <a:endParaRPr lang="en-US" sz="2109">
              <a:solidFill>
                <a:srgbClr val="FFFFFF"/>
              </a:solidFill>
              <a:latin typeface="Canva Sans"/>
              <a:ea typeface="Canva Sans"/>
              <a:cs typeface="Canva Sans"/>
              <a:sym typeface="Canva Sans"/>
            </a:endParaRPr>
          </a:p>
          <a:p>
            <a:pPr marL="455548" lvl="1" indent="-227774" algn="just">
              <a:lnSpc>
                <a:spcPts val="2953"/>
              </a:lnSpc>
              <a:buFont typeface="Arial"/>
              <a:buChar char="•"/>
            </a:pPr>
            <a:r>
              <a:rPr lang="en-US" sz="2109" b="1">
                <a:solidFill>
                  <a:srgbClr val="FFFFFF"/>
                </a:solidFill>
                <a:latin typeface="Canva Sans Bold"/>
                <a:ea typeface="Canva Sans Bold"/>
                <a:cs typeface="Canva Sans Bold"/>
                <a:sym typeface="Canva Sans Bold"/>
              </a:rPr>
              <a:t>Optimize Inventory Levels:</a:t>
            </a:r>
            <a:r>
              <a:rPr lang="en-US" sz="2109">
                <a:solidFill>
                  <a:srgbClr val="FFFFFF"/>
                </a:solidFill>
                <a:latin typeface="Canva Sans"/>
                <a:ea typeface="Canva Sans"/>
                <a:cs typeface="Canva Sans"/>
                <a:sym typeface="Canva Sans"/>
              </a:rPr>
              <a:t> Provide data-driven inventory adjustment recommendations to minimize overstocking and understocking.</a:t>
            </a:r>
          </a:p>
          <a:p>
            <a:pPr algn="just">
              <a:lnSpc>
                <a:spcPts val="2953"/>
              </a:lnSpc>
            </a:pPr>
            <a:endParaRPr lang="en-US" sz="2109">
              <a:solidFill>
                <a:srgbClr val="FFFFFF"/>
              </a:solidFill>
              <a:latin typeface="Canva Sans"/>
              <a:ea typeface="Canva Sans"/>
              <a:cs typeface="Canva Sans"/>
              <a:sym typeface="Canva Sans"/>
            </a:endParaRPr>
          </a:p>
          <a:p>
            <a:pPr marL="455548" lvl="1" indent="-227774" algn="just">
              <a:lnSpc>
                <a:spcPts val="2953"/>
              </a:lnSpc>
              <a:buFont typeface="Arial"/>
              <a:buChar char="•"/>
            </a:pPr>
            <a:r>
              <a:rPr lang="en-US" sz="2109" b="1">
                <a:solidFill>
                  <a:srgbClr val="FFFFFF"/>
                </a:solidFill>
                <a:latin typeface="Canva Sans Bold"/>
                <a:ea typeface="Canva Sans Bold"/>
                <a:cs typeface="Canva Sans Bold"/>
                <a:sym typeface="Canva Sans Bold"/>
              </a:rPr>
              <a:t>Enable Real-Time Alerts:</a:t>
            </a:r>
            <a:r>
              <a:rPr lang="en-US" sz="2109">
                <a:solidFill>
                  <a:srgbClr val="FFFFFF"/>
                </a:solidFill>
                <a:latin typeface="Canva Sans"/>
                <a:ea typeface="Canva Sans"/>
                <a:cs typeface="Canva Sans"/>
                <a:sym typeface="Canva Sans"/>
              </a:rPr>
              <a:t> Deliver instant notifications and insights through Slack or email for proactive decision-making.</a:t>
            </a:r>
          </a:p>
          <a:p>
            <a:pPr algn="just">
              <a:lnSpc>
                <a:spcPts val="2953"/>
              </a:lnSpc>
            </a:pPr>
            <a:endParaRPr lang="en-US" sz="2109">
              <a:solidFill>
                <a:srgbClr val="FFFFFF"/>
              </a:solidFill>
              <a:latin typeface="Canva Sans"/>
              <a:ea typeface="Canva Sans"/>
              <a:cs typeface="Canva Sans"/>
              <a:sym typeface="Canva Sans"/>
            </a:endParaRPr>
          </a:p>
          <a:p>
            <a:pPr marL="455548" lvl="1" indent="-227774" algn="just">
              <a:lnSpc>
                <a:spcPts val="2953"/>
              </a:lnSpc>
              <a:buFont typeface="Arial"/>
              <a:buChar char="•"/>
            </a:pPr>
            <a:r>
              <a:rPr lang="en-US" sz="2109" b="1">
                <a:solidFill>
                  <a:srgbClr val="FFFFFF"/>
                </a:solidFill>
                <a:latin typeface="Canva Sans Bold"/>
                <a:ea typeface="Canva Sans Bold"/>
                <a:cs typeface="Canva Sans Bold"/>
                <a:sym typeface="Canva Sans Bold"/>
              </a:rPr>
              <a:t>Integrate Seamlessly</a:t>
            </a:r>
            <a:r>
              <a:rPr lang="en-US" sz="2109">
                <a:solidFill>
                  <a:srgbClr val="FFFFFF"/>
                </a:solidFill>
                <a:latin typeface="Canva Sans"/>
                <a:ea typeface="Canva Sans"/>
                <a:cs typeface="Canva Sans"/>
                <a:sym typeface="Canva Sans"/>
              </a:rPr>
              <a:t>: Connect with ERP systems to automate reordering and stock adjustments.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TextBox 2"/>
          <p:cNvSpPr txBox="1"/>
          <p:nvPr/>
        </p:nvSpPr>
        <p:spPr>
          <a:xfrm>
            <a:off x="1268295" y="2139612"/>
            <a:ext cx="16360605" cy="7900987"/>
          </a:xfrm>
          <a:prstGeom prst="rect">
            <a:avLst/>
          </a:prstGeom>
        </p:spPr>
        <p:txBody>
          <a:bodyPr lIns="0" tIns="0" rIns="0" bIns="0" rtlCol="0" anchor="t">
            <a:spAutoFit/>
          </a:bodyPr>
          <a:lstStyle/>
          <a:p>
            <a:pPr algn="l">
              <a:lnSpc>
                <a:spcPts val="3937"/>
              </a:lnSpc>
            </a:pPr>
            <a:r>
              <a:rPr lang="en-US" sz="2812" b="1">
                <a:solidFill>
                  <a:srgbClr val="FFFFFF"/>
                </a:solidFill>
                <a:latin typeface="Canva Sans Bold"/>
                <a:ea typeface="Canva Sans Bold"/>
                <a:cs typeface="Canva Sans Bold"/>
                <a:sym typeface="Canva Sans Bold"/>
              </a:rPr>
              <a:t>Risk Prediction:</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Importance: Helps identify supply chain disruptions before they occur.</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Achievement: Implemented using ML models like Random Forest for risk classification.</a:t>
            </a:r>
          </a:p>
          <a:p>
            <a:pPr algn="l">
              <a:lnSpc>
                <a:spcPts val="3937"/>
              </a:lnSpc>
            </a:pPr>
            <a:endParaRPr lang="en-US" sz="2812">
              <a:solidFill>
                <a:srgbClr val="FFFFFF"/>
              </a:solidFill>
              <a:latin typeface="Canva Sans"/>
              <a:ea typeface="Canva Sans"/>
              <a:cs typeface="Canva Sans"/>
              <a:sym typeface="Canva Sans"/>
            </a:endParaRPr>
          </a:p>
          <a:p>
            <a:pPr algn="l">
              <a:lnSpc>
                <a:spcPts val="3937"/>
              </a:lnSpc>
            </a:pPr>
            <a:r>
              <a:rPr lang="en-US" sz="2812" b="1">
                <a:solidFill>
                  <a:srgbClr val="FFFFFF"/>
                </a:solidFill>
                <a:latin typeface="Canva Sans Bold"/>
                <a:ea typeface="Canva Sans Bold"/>
                <a:cs typeface="Canva Sans Bold"/>
                <a:sym typeface="Canva Sans Bold"/>
              </a:rPr>
              <a:t>Inventory Optimization:</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Importance: Reduces overstocking and understocking, improving operational efficiency.</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Achievement: Linear programming techniques integrated with demand forecasting models.</a:t>
            </a:r>
          </a:p>
          <a:p>
            <a:pPr algn="l">
              <a:lnSpc>
                <a:spcPts val="3937"/>
              </a:lnSpc>
            </a:pPr>
            <a:endParaRPr lang="en-US" sz="2812">
              <a:solidFill>
                <a:srgbClr val="FFFFFF"/>
              </a:solidFill>
              <a:latin typeface="Canva Sans"/>
              <a:ea typeface="Canva Sans"/>
              <a:cs typeface="Canva Sans"/>
              <a:sym typeface="Canva Sans"/>
            </a:endParaRPr>
          </a:p>
          <a:p>
            <a:pPr algn="l">
              <a:lnSpc>
                <a:spcPts val="3937"/>
              </a:lnSpc>
            </a:pPr>
            <a:r>
              <a:rPr lang="en-US" sz="2812" b="1">
                <a:solidFill>
                  <a:srgbClr val="FFFFFF"/>
                </a:solidFill>
                <a:latin typeface="Canva Sans Bold"/>
                <a:ea typeface="Canva Sans Bold"/>
                <a:cs typeface="Canva Sans Bold"/>
                <a:sym typeface="Canva Sans Bold"/>
              </a:rPr>
              <a:t>Dashboard for Visualization:</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Importance: Provides real-time insights into inventory and risk factors.</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Achievement: Built using Streamlit, with PostgreSQL as the backend for data storage.</a:t>
            </a:r>
          </a:p>
          <a:p>
            <a:pPr algn="l">
              <a:lnSpc>
                <a:spcPts val="3937"/>
              </a:lnSpc>
            </a:pPr>
            <a:endParaRPr lang="en-US" sz="2812">
              <a:solidFill>
                <a:srgbClr val="FFFFFF"/>
              </a:solidFill>
              <a:latin typeface="Canva Sans"/>
              <a:ea typeface="Canva Sans"/>
              <a:cs typeface="Canva Sans"/>
              <a:sym typeface="Canva Sans"/>
            </a:endParaRPr>
          </a:p>
          <a:p>
            <a:pPr algn="l">
              <a:lnSpc>
                <a:spcPts val="3937"/>
              </a:lnSpc>
            </a:pPr>
            <a:r>
              <a:rPr lang="en-US" sz="2812" b="1">
                <a:solidFill>
                  <a:srgbClr val="FFFFFF"/>
                </a:solidFill>
                <a:latin typeface="Canva Sans Bold"/>
                <a:ea typeface="Canva Sans Bold"/>
                <a:cs typeface="Canva Sans Bold"/>
                <a:sym typeface="Canva Sans Bold"/>
              </a:rPr>
              <a:t>Category-Specific Customization:</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Importance: Tailors solutions for unique categories like groceries and perfumes.</a:t>
            </a:r>
          </a:p>
          <a:p>
            <a:pPr marL="607219" lvl="1" indent="-303609" algn="l">
              <a:lnSpc>
                <a:spcPts val="3937"/>
              </a:lnSpc>
              <a:buFont typeface="Arial"/>
              <a:buChar char="•"/>
            </a:pPr>
            <a:r>
              <a:rPr lang="en-US" sz="2812">
                <a:solidFill>
                  <a:srgbClr val="FFFFFF"/>
                </a:solidFill>
                <a:latin typeface="Canva Sans"/>
                <a:ea typeface="Canva Sans"/>
                <a:cs typeface="Canva Sans"/>
                <a:sym typeface="Canva Sans"/>
              </a:rPr>
              <a:t>Achievement: Data segmentation and unique risk models for each category.</a:t>
            </a:r>
          </a:p>
          <a:p>
            <a:pPr algn="l">
              <a:lnSpc>
                <a:spcPts val="3937"/>
              </a:lnSpc>
            </a:pPr>
            <a:endParaRPr lang="en-US" sz="2812">
              <a:solidFill>
                <a:srgbClr val="FFFFFF"/>
              </a:solidFill>
              <a:latin typeface="Canva Sans"/>
              <a:ea typeface="Canva Sans"/>
              <a:cs typeface="Canva Sans"/>
              <a:sym typeface="Canva Sans"/>
            </a:endParaRPr>
          </a:p>
        </p:txBody>
      </p:sp>
      <p:sp>
        <p:nvSpPr>
          <p:cNvPr id="3" name="TextBox 3"/>
          <p:cNvSpPr txBox="1"/>
          <p:nvPr/>
        </p:nvSpPr>
        <p:spPr>
          <a:xfrm>
            <a:off x="1268295" y="347218"/>
            <a:ext cx="3850481" cy="1220089"/>
          </a:xfrm>
          <a:prstGeom prst="rect">
            <a:avLst/>
          </a:prstGeom>
        </p:spPr>
        <p:txBody>
          <a:bodyPr lIns="0" tIns="0" rIns="0" bIns="0" rtlCol="0" anchor="t">
            <a:spAutoFit/>
          </a:bodyPr>
          <a:lstStyle/>
          <a:p>
            <a:pPr algn="ctr">
              <a:lnSpc>
                <a:spcPts val="9925"/>
              </a:lnSpc>
            </a:pPr>
            <a:r>
              <a:rPr lang="en-US" sz="7089" b="1">
                <a:solidFill>
                  <a:srgbClr val="FFFFFF"/>
                </a:solidFill>
                <a:latin typeface="Canva Sans Bold"/>
                <a:ea typeface="Canva Sans Bold"/>
                <a:cs typeface="Canva Sans Bold"/>
                <a:sym typeface="Canva Sans Bold"/>
              </a:rPr>
              <a:t>Features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829142" y="1173827"/>
            <a:ext cx="2117952" cy="2396860"/>
          </a:xfrm>
          <a:custGeom>
            <a:avLst/>
            <a:gdLst/>
            <a:ahLst/>
            <a:cxnLst/>
            <a:rect l="l" t="t" r="r" b="b"/>
            <a:pathLst>
              <a:path w="2117952" h="2396860">
                <a:moveTo>
                  <a:pt x="0" y="0"/>
                </a:moveTo>
                <a:lnTo>
                  <a:pt x="2117952" y="0"/>
                </a:lnTo>
                <a:lnTo>
                  <a:pt x="2117952" y="2396859"/>
                </a:lnTo>
                <a:lnTo>
                  <a:pt x="0" y="2396859"/>
                </a:lnTo>
                <a:lnTo>
                  <a:pt x="0" y="0"/>
                </a:lnTo>
                <a:close/>
              </a:path>
            </a:pathLst>
          </a:custGeom>
          <a:blipFill>
            <a:blip r:embed="rId2">
              <a:alphaModFix amt="50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4093792" y="792812"/>
            <a:ext cx="2065736" cy="4116504"/>
          </a:xfrm>
          <a:custGeom>
            <a:avLst/>
            <a:gdLst/>
            <a:ahLst/>
            <a:cxnLst/>
            <a:rect l="l" t="t" r="r" b="b"/>
            <a:pathLst>
              <a:path w="2065736" h="4116504">
                <a:moveTo>
                  <a:pt x="0" y="0"/>
                </a:moveTo>
                <a:lnTo>
                  <a:pt x="2065736" y="0"/>
                </a:lnTo>
                <a:lnTo>
                  <a:pt x="2065736" y="4116504"/>
                </a:lnTo>
                <a:lnTo>
                  <a:pt x="0" y="4116504"/>
                </a:lnTo>
                <a:lnTo>
                  <a:pt x="0" y="0"/>
                </a:lnTo>
                <a:close/>
              </a:path>
            </a:pathLst>
          </a:custGeom>
          <a:blipFill>
            <a:blip r:embed="rId4">
              <a:alphaModFix amt="50000"/>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4782940" y="5634610"/>
            <a:ext cx="2753175" cy="4114800"/>
          </a:xfrm>
          <a:custGeom>
            <a:avLst/>
            <a:gdLst/>
            <a:ahLst/>
            <a:cxnLst/>
            <a:rect l="l" t="t" r="r" b="b"/>
            <a:pathLst>
              <a:path w="2753175" h="4114800">
                <a:moveTo>
                  <a:pt x="0" y="0"/>
                </a:moveTo>
                <a:lnTo>
                  <a:pt x="2753176" y="0"/>
                </a:lnTo>
                <a:lnTo>
                  <a:pt x="2753176" y="4114800"/>
                </a:lnTo>
                <a:lnTo>
                  <a:pt x="0" y="4114800"/>
                </a:lnTo>
                <a:lnTo>
                  <a:pt x="0" y="0"/>
                </a:lnTo>
                <a:close/>
              </a:path>
            </a:pathLst>
          </a:custGeom>
          <a:blipFill>
            <a:blip r:embed="rId6">
              <a:alphaModFix amt="50000"/>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829142" y="6000156"/>
            <a:ext cx="1918394" cy="2697215"/>
          </a:xfrm>
          <a:custGeom>
            <a:avLst/>
            <a:gdLst/>
            <a:ahLst/>
            <a:cxnLst/>
            <a:rect l="l" t="t" r="r" b="b"/>
            <a:pathLst>
              <a:path w="1918394" h="2697215">
                <a:moveTo>
                  <a:pt x="0" y="0"/>
                </a:moveTo>
                <a:lnTo>
                  <a:pt x="1918394" y="0"/>
                </a:lnTo>
                <a:lnTo>
                  <a:pt x="1918394" y="2697216"/>
                </a:lnTo>
                <a:lnTo>
                  <a:pt x="0" y="2697216"/>
                </a:lnTo>
                <a:lnTo>
                  <a:pt x="0" y="0"/>
                </a:lnTo>
                <a:close/>
              </a:path>
            </a:pathLst>
          </a:custGeom>
          <a:blipFill>
            <a:blip r:embed="rId8">
              <a:alphaModFix amt="50000"/>
            </a:blip>
            <a:stretch>
              <a:fillRect/>
            </a:stretch>
          </a:blipFill>
        </p:spPr>
      </p:sp>
      <p:sp>
        <p:nvSpPr>
          <p:cNvPr id="6" name="Freeform 6"/>
          <p:cNvSpPr/>
          <p:nvPr/>
        </p:nvSpPr>
        <p:spPr>
          <a:xfrm>
            <a:off x="7395525" y="792812"/>
            <a:ext cx="2803514" cy="3158889"/>
          </a:xfrm>
          <a:custGeom>
            <a:avLst/>
            <a:gdLst/>
            <a:ahLst/>
            <a:cxnLst/>
            <a:rect l="l" t="t" r="r" b="b"/>
            <a:pathLst>
              <a:path w="2803514" h="3158889">
                <a:moveTo>
                  <a:pt x="0" y="0"/>
                </a:moveTo>
                <a:lnTo>
                  <a:pt x="2803514" y="0"/>
                </a:lnTo>
                <a:lnTo>
                  <a:pt x="2803514" y="3158889"/>
                </a:lnTo>
                <a:lnTo>
                  <a:pt x="0" y="3158889"/>
                </a:lnTo>
                <a:lnTo>
                  <a:pt x="0" y="0"/>
                </a:lnTo>
                <a:close/>
              </a:path>
            </a:pathLst>
          </a:custGeom>
          <a:blipFill>
            <a:blip r:embed="rId9">
              <a:alphaModFix amt="50000"/>
            </a:blip>
            <a:stretch>
              <a:fillRect/>
            </a:stretch>
          </a:blipFill>
        </p:spPr>
      </p:sp>
      <p:sp>
        <p:nvSpPr>
          <p:cNvPr id="7" name="Freeform 7"/>
          <p:cNvSpPr/>
          <p:nvPr/>
        </p:nvSpPr>
        <p:spPr>
          <a:xfrm>
            <a:off x="4447109" y="7315626"/>
            <a:ext cx="2948416" cy="2433784"/>
          </a:xfrm>
          <a:custGeom>
            <a:avLst/>
            <a:gdLst/>
            <a:ahLst/>
            <a:cxnLst/>
            <a:rect l="l" t="t" r="r" b="b"/>
            <a:pathLst>
              <a:path w="2948416" h="2433784">
                <a:moveTo>
                  <a:pt x="0" y="0"/>
                </a:moveTo>
                <a:lnTo>
                  <a:pt x="2948416" y="0"/>
                </a:lnTo>
                <a:lnTo>
                  <a:pt x="2948416" y="2433784"/>
                </a:lnTo>
                <a:lnTo>
                  <a:pt x="0" y="2433784"/>
                </a:lnTo>
                <a:lnTo>
                  <a:pt x="0" y="0"/>
                </a:lnTo>
                <a:close/>
              </a:path>
            </a:pathLst>
          </a:custGeom>
          <a:blipFill>
            <a:blip r:embed="rId10">
              <a:alphaModFix amt="50000"/>
              <a:extLst>
                <a:ext uri="{96DAC541-7B7A-43D3-8B79-37D633B846F1}">
                  <asvg:svgBlip xmlns="" xmlns:asvg="http://schemas.microsoft.com/office/drawing/2016/SVG/main" r:embed="rId11"/>
                </a:ext>
              </a:extLst>
            </a:blip>
            <a:stretch>
              <a:fillRect/>
            </a:stretch>
          </a:blipFill>
        </p:spPr>
      </p:sp>
      <p:sp>
        <p:nvSpPr>
          <p:cNvPr id="8" name="Freeform 8"/>
          <p:cNvSpPr/>
          <p:nvPr/>
        </p:nvSpPr>
        <p:spPr>
          <a:xfrm>
            <a:off x="9713661" y="7315626"/>
            <a:ext cx="3729817" cy="2400646"/>
          </a:xfrm>
          <a:custGeom>
            <a:avLst/>
            <a:gdLst/>
            <a:ahLst/>
            <a:cxnLst/>
            <a:rect l="l" t="t" r="r" b="b"/>
            <a:pathLst>
              <a:path w="3729817" h="2400646">
                <a:moveTo>
                  <a:pt x="0" y="0"/>
                </a:moveTo>
                <a:lnTo>
                  <a:pt x="3729817" y="0"/>
                </a:lnTo>
                <a:lnTo>
                  <a:pt x="3729817" y="2400646"/>
                </a:lnTo>
                <a:lnTo>
                  <a:pt x="0" y="2400646"/>
                </a:lnTo>
                <a:lnTo>
                  <a:pt x="0" y="0"/>
                </a:lnTo>
                <a:close/>
              </a:path>
            </a:pathLst>
          </a:custGeom>
          <a:blipFill>
            <a:blip r:embed="rId12">
              <a:alphaModFix amt="50000"/>
              <a:extLst>
                <a:ext uri="{96DAC541-7B7A-43D3-8B79-37D633B846F1}">
                  <asvg:svgBlip xmlns="" xmlns:asvg="http://schemas.microsoft.com/office/drawing/2016/SVG/main" r:embed="rId13"/>
                </a:ext>
              </a:extLst>
            </a:blip>
            <a:stretch>
              <a:fillRect/>
            </a:stretch>
          </a:blipFill>
        </p:spPr>
      </p:sp>
      <p:grpSp>
        <p:nvGrpSpPr>
          <p:cNvPr id="9" name="Group 9"/>
          <p:cNvGrpSpPr/>
          <p:nvPr/>
        </p:nvGrpSpPr>
        <p:grpSpPr>
          <a:xfrm>
            <a:off x="1550655" y="2162880"/>
            <a:ext cx="15186689" cy="5961240"/>
            <a:chOff x="0" y="0"/>
            <a:chExt cx="3999786" cy="1570039"/>
          </a:xfrm>
        </p:grpSpPr>
        <p:sp>
          <p:nvSpPr>
            <p:cNvPr id="10" name="Freeform 10"/>
            <p:cNvSpPr/>
            <p:nvPr/>
          </p:nvSpPr>
          <p:spPr>
            <a:xfrm>
              <a:off x="0" y="0"/>
              <a:ext cx="3999786" cy="1570039"/>
            </a:xfrm>
            <a:custGeom>
              <a:avLst/>
              <a:gdLst/>
              <a:ahLst/>
              <a:cxnLst/>
              <a:rect l="l" t="t" r="r" b="b"/>
              <a:pathLst>
                <a:path w="3999786" h="1570039">
                  <a:moveTo>
                    <a:pt x="25999" y="0"/>
                  </a:moveTo>
                  <a:lnTo>
                    <a:pt x="3973788" y="0"/>
                  </a:lnTo>
                  <a:cubicBezTo>
                    <a:pt x="3988146" y="0"/>
                    <a:pt x="3999786" y="11640"/>
                    <a:pt x="3999786" y="25999"/>
                  </a:cubicBezTo>
                  <a:lnTo>
                    <a:pt x="3999786" y="1544040"/>
                  </a:lnTo>
                  <a:cubicBezTo>
                    <a:pt x="3999786" y="1558398"/>
                    <a:pt x="3988146" y="1570039"/>
                    <a:pt x="3973788" y="1570039"/>
                  </a:cubicBezTo>
                  <a:lnTo>
                    <a:pt x="25999" y="1570039"/>
                  </a:lnTo>
                  <a:cubicBezTo>
                    <a:pt x="19104" y="1570039"/>
                    <a:pt x="12491" y="1567299"/>
                    <a:pt x="7615" y="1562424"/>
                  </a:cubicBezTo>
                  <a:cubicBezTo>
                    <a:pt x="2739" y="1557548"/>
                    <a:pt x="0" y="1550935"/>
                    <a:pt x="0" y="1544040"/>
                  </a:cubicBezTo>
                  <a:lnTo>
                    <a:pt x="0" y="25999"/>
                  </a:lnTo>
                  <a:cubicBezTo>
                    <a:pt x="0" y="11640"/>
                    <a:pt x="11640" y="0"/>
                    <a:pt x="25999" y="0"/>
                  </a:cubicBezTo>
                  <a:close/>
                </a:path>
              </a:pathLst>
            </a:custGeom>
            <a:solidFill>
              <a:srgbClr val="32184B">
                <a:alpha val="57647"/>
              </a:srgbClr>
            </a:solidFill>
          </p:spPr>
        </p:sp>
        <p:sp>
          <p:nvSpPr>
            <p:cNvPr id="11" name="TextBox 11"/>
            <p:cNvSpPr txBox="1"/>
            <p:nvPr/>
          </p:nvSpPr>
          <p:spPr>
            <a:xfrm>
              <a:off x="0" y="-76200"/>
              <a:ext cx="3999786" cy="1646239"/>
            </a:xfrm>
            <a:prstGeom prst="rect">
              <a:avLst/>
            </a:prstGeom>
          </p:spPr>
          <p:txBody>
            <a:bodyPr lIns="50800" tIns="50800" rIns="50800" bIns="50800" rtlCol="0" anchor="ctr"/>
            <a:lstStyle/>
            <a:p>
              <a:pPr algn="ctr">
                <a:lnSpc>
                  <a:spcPts val="3474"/>
                </a:lnSpc>
              </a:pPr>
              <a:endParaRPr/>
            </a:p>
          </p:txBody>
        </p:sp>
      </p:grpSp>
      <p:sp>
        <p:nvSpPr>
          <p:cNvPr id="12" name="TextBox 12"/>
          <p:cNvSpPr txBox="1"/>
          <p:nvPr/>
        </p:nvSpPr>
        <p:spPr>
          <a:xfrm>
            <a:off x="2035643" y="2575793"/>
            <a:ext cx="14205182" cy="5078265"/>
          </a:xfrm>
          <a:prstGeom prst="rect">
            <a:avLst/>
          </a:prstGeom>
        </p:spPr>
        <p:txBody>
          <a:bodyPr lIns="0" tIns="0" rIns="0" bIns="0" rtlCol="0" anchor="t">
            <a:spAutoFit/>
          </a:bodyPr>
          <a:lstStyle/>
          <a:p>
            <a:pPr algn="just">
              <a:lnSpc>
                <a:spcPts val="3655"/>
              </a:lnSpc>
            </a:pPr>
            <a:r>
              <a:rPr lang="en-US" sz="2610" b="1">
                <a:solidFill>
                  <a:srgbClr val="FFFFFF"/>
                </a:solidFill>
                <a:latin typeface="Canva Sans Bold"/>
                <a:ea typeface="Canva Sans Bold"/>
                <a:cs typeface="Canva Sans Bold"/>
                <a:sym typeface="Canva Sans Bold"/>
              </a:rPr>
              <a:t>Purpose:</a:t>
            </a:r>
          </a:p>
          <a:p>
            <a:pPr algn="just">
              <a:lnSpc>
                <a:spcPts val="3655"/>
              </a:lnSpc>
            </a:pPr>
            <a:r>
              <a:rPr lang="en-US" sz="2610">
                <a:solidFill>
                  <a:srgbClr val="FFFFFF"/>
                </a:solidFill>
                <a:latin typeface="Canva Sans"/>
                <a:ea typeface="Canva Sans"/>
                <a:cs typeface="Canva Sans"/>
                <a:sym typeface="Canva Sans"/>
              </a:rPr>
              <a:t>To optimize the supply chain for electronics, a high-demand and time-sensitive product category, ensuring timely delivery, reduced costs, and minimized risks caused by disruptions such as raw material shortages, geopolitical issues, or transportation delays.</a:t>
            </a:r>
          </a:p>
          <a:p>
            <a:pPr algn="just">
              <a:lnSpc>
                <a:spcPts val="3655"/>
              </a:lnSpc>
            </a:pPr>
            <a:endParaRPr lang="en-US" sz="2610">
              <a:solidFill>
                <a:srgbClr val="FFFFFF"/>
              </a:solidFill>
              <a:latin typeface="Canva Sans"/>
              <a:ea typeface="Canva Sans"/>
              <a:cs typeface="Canva Sans"/>
              <a:sym typeface="Canva Sans"/>
            </a:endParaRPr>
          </a:p>
          <a:p>
            <a:pPr algn="just">
              <a:lnSpc>
                <a:spcPts val="3655"/>
              </a:lnSpc>
            </a:pPr>
            <a:r>
              <a:rPr lang="en-US" sz="2610" b="1">
                <a:solidFill>
                  <a:srgbClr val="FFFFFF"/>
                </a:solidFill>
                <a:latin typeface="Canva Sans Bold"/>
                <a:ea typeface="Canva Sans Bold"/>
                <a:cs typeface="Canva Sans Bold"/>
                <a:sym typeface="Canva Sans Bold"/>
              </a:rPr>
              <a:t>Use-Case:</a:t>
            </a:r>
          </a:p>
          <a:p>
            <a:pPr algn="just">
              <a:lnSpc>
                <a:spcPts val="3655"/>
              </a:lnSpc>
            </a:pPr>
            <a:r>
              <a:rPr lang="en-US" sz="2610">
                <a:solidFill>
                  <a:srgbClr val="FFFFFF"/>
                </a:solidFill>
                <a:latin typeface="Canva Sans"/>
                <a:ea typeface="Canva Sans"/>
                <a:cs typeface="Canva Sans"/>
                <a:sym typeface="Canva Sans"/>
              </a:rPr>
              <a:t>The system predicts supply chain disruptions for electronics, adjusts inventory levels dynamically, and ensures timely restocking. It handles complex challenges like sourcing semiconductor chips, managing multi-tier suppliers, and addressing global shipping bottlenecks.</a:t>
            </a:r>
          </a:p>
          <a:p>
            <a:pPr algn="just">
              <a:lnSpc>
                <a:spcPts val="3655"/>
              </a:lnSpc>
            </a:pPr>
            <a:endParaRPr lang="en-US" sz="2610">
              <a:solidFill>
                <a:srgbClr val="FFFFFF"/>
              </a:solidFill>
              <a:latin typeface="Canva Sans"/>
              <a:ea typeface="Canva Sans"/>
              <a:cs typeface="Canva Sans"/>
              <a:sym typeface="Canva Sans"/>
            </a:endParaRPr>
          </a:p>
        </p:txBody>
      </p:sp>
      <p:sp>
        <p:nvSpPr>
          <p:cNvPr id="13" name="TextBox 13"/>
          <p:cNvSpPr txBox="1"/>
          <p:nvPr/>
        </p:nvSpPr>
        <p:spPr>
          <a:xfrm>
            <a:off x="4655084" y="489902"/>
            <a:ext cx="8966299" cy="1220089"/>
          </a:xfrm>
          <a:prstGeom prst="rect">
            <a:avLst/>
          </a:prstGeom>
        </p:spPr>
        <p:txBody>
          <a:bodyPr lIns="0" tIns="0" rIns="0" bIns="0" rtlCol="0" anchor="t">
            <a:spAutoFit/>
          </a:bodyPr>
          <a:lstStyle/>
          <a:p>
            <a:pPr algn="ctr">
              <a:lnSpc>
                <a:spcPts val="9925"/>
              </a:lnSpc>
            </a:pPr>
            <a:r>
              <a:rPr lang="en-US" sz="7089" b="1">
                <a:solidFill>
                  <a:srgbClr val="FFFFFF"/>
                </a:solidFill>
                <a:latin typeface="Canva Sans Bold"/>
                <a:ea typeface="Canva Sans Bold"/>
                <a:cs typeface="Canva Sans Bold"/>
                <a:sym typeface="Canva Sans Bold"/>
              </a:rPr>
              <a:t>Product: </a:t>
            </a:r>
            <a:r>
              <a:rPr lang="en-US" sz="7089" b="1">
                <a:solidFill>
                  <a:srgbClr val="CB5EFF"/>
                </a:solidFill>
                <a:latin typeface="Canva Sans Bold"/>
                <a:ea typeface="Canva Sans Bold"/>
                <a:cs typeface="Canva Sans Bold"/>
                <a:sym typeface="Canva Sans Bold"/>
              </a:rPr>
              <a:t>Electronics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TextBox 2"/>
          <p:cNvSpPr txBox="1"/>
          <p:nvPr/>
        </p:nvSpPr>
        <p:spPr>
          <a:xfrm>
            <a:off x="408758" y="106773"/>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FFFFFF"/>
                </a:solidFill>
                <a:latin typeface="Poppins Semi-Bold"/>
                <a:ea typeface="Poppins Semi-Bold"/>
                <a:cs typeface="Poppins Semi-Bold"/>
                <a:sym typeface="Poppins Semi-Bold"/>
              </a:rPr>
              <a:t>Methodology</a:t>
            </a:r>
          </a:p>
        </p:txBody>
      </p:sp>
      <p:sp>
        <p:nvSpPr>
          <p:cNvPr id="3" name="TextBox 3"/>
          <p:cNvSpPr txBox="1"/>
          <p:nvPr/>
        </p:nvSpPr>
        <p:spPr>
          <a:xfrm>
            <a:off x="6773395" y="106773"/>
            <a:ext cx="7897914" cy="1101255"/>
          </a:xfrm>
          <a:prstGeom prst="rect">
            <a:avLst/>
          </a:prstGeom>
        </p:spPr>
        <p:txBody>
          <a:bodyPr lIns="0" tIns="0" rIns="0" bIns="0" rtlCol="0" anchor="t">
            <a:spAutoFit/>
          </a:bodyPr>
          <a:lstStyle/>
          <a:p>
            <a:pPr marL="0" lvl="0" indent="0" algn="l">
              <a:lnSpc>
                <a:spcPts val="8011"/>
              </a:lnSpc>
              <a:spcBef>
                <a:spcPct val="0"/>
              </a:spcBef>
            </a:pPr>
            <a:r>
              <a:rPr lang="en-US" sz="7089" b="1">
                <a:solidFill>
                  <a:srgbClr val="CB5EFF"/>
                </a:solidFill>
                <a:latin typeface="Poppins Semi-Bold"/>
                <a:ea typeface="Poppins Semi-Bold"/>
                <a:cs typeface="Poppins Semi-Bold"/>
                <a:sym typeface="Poppins Semi-Bold"/>
              </a:rPr>
              <a:t>and Approach</a:t>
            </a:r>
          </a:p>
        </p:txBody>
      </p:sp>
      <p:grpSp>
        <p:nvGrpSpPr>
          <p:cNvPr id="4" name="Group 4"/>
          <p:cNvGrpSpPr/>
          <p:nvPr/>
        </p:nvGrpSpPr>
        <p:grpSpPr>
          <a:xfrm>
            <a:off x="408758" y="1836679"/>
            <a:ext cx="17470484" cy="6030245"/>
            <a:chOff x="0" y="0"/>
            <a:chExt cx="23293978" cy="8040327"/>
          </a:xfrm>
        </p:grpSpPr>
        <p:grpSp>
          <p:nvGrpSpPr>
            <p:cNvPr id="5" name="Group 5"/>
            <p:cNvGrpSpPr/>
            <p:nvPr/>
          </p:nvGrpSpPr>
          <p:grpSpPr>
            <a:xfrm>
              <a:off x="0" y="0"/>
              <a:ext cx="23293978" cy="8040327"/>
              <a:chOff x="0" y="0"/>
              <a:chExt cx="4601280" cy="1588213"/>
            </a:xfrm>
          </p:grpSpPr>
          <p:sp>
            <p:nvSpPr>
              <p:cNvPr id="6" name="Freeform 6"/>
              <p:cNvSpPr/>
              <p:nvPr/>
            </p:nvSpPr>
            <p:spPr>
              <a:xfrm>
                <a:off x="0" y="0"/>
                <a:ext cx="4601280" cy="1588213"/>
              </a:xfrm>
              <a:custGeom>
                <a:avLst/>
                <a:gdLst/>
                <a:ahLst/>
                <a:cxnLst/>
                <a:rect l="l" t="t" r="r" b="b"/>
                <a:pathLst>
                  <a:path w="4601280" h="1588213">
                    <a:moveTo>
                      <a:pt x="22600" y="0"/>
                    </a:moveTo>
                    <a:lnTo>
                      <a:pt x="4578679" y="0"/>
                    </a:lnTo>
                    <a:cubicBezTo>
                      <a:pt x="4584673" y="0"/>
                      <a:pt x="4590422" y="2381"/>
                      <a:pt x="4594660" y="6619"/>
                    </a:cubicBezTo>
                    <a:cubicBezTo>
                      <a:pt x="4598898" y="10858"/>
                      <a:pt x="4601280" y="16606"/>
                      <a:pt x="4601280" y="22600"/>
                    </a:cubicBezTo>
                    <a:lnTo>
                      <a:pt x="4601280" y="1565612"/>
                    </a:lnTo>
                    <a:cubicBezTo>
                      <a:pt x="4601280" y="1578094"/>
                      <a:pt x="4591161" y="1588213"/>
                      <a:pt x="4578679" y="1588213"/>
                    </a:cubicBezTo>
                    <a:lnTo>
                      <a:pt x="22600" y="1588213"/>
                    </a:lnTo>
                    <a:cubicBezTo>
                      <a:pt x="10118" y="1588213"/>
                      <a:pt x="0" y="1578094"/>
                      <a:pt x="0" y="1565612"/>
                    </a:cubicBezTo>
                    <a:lnTo>
                      <a:pt x="0" y="22600"/>
                    </a:lnTo>
                    <a:cubicBezTo>
                      <a:pt x="0" y="10118"/>
                      <a:pt x="10118" y="0"/>
                      <a:pt x="22600" y="0"/>
                    </a:cubicBezTo>
                    <a:close/>
                  </a:path>
                </a:pathLst>
              </a:custGeom>
              <a:solidFill>
                <a:srgbClr val="32184B">
                  <a:alpha val="49804"/>
                </a:srgbClr>
              </a:solidFill>
              <a:ln w="38100" cap="rnd">
                <a:solidFill>
                  <a:srgbClr val="FFFFFF">
                    <a:alpha val="49804"/>
                  </a:srgbClr>
                </a:solidFill>
                <a:prstDash val="solid"/>
                <a:round/>
              </a:ln>
            </p:spPr>
          </p:sp>
          <p:sp>
            <p:nvSpPr>
              <p:cNvPr id="7" name="TextBox 7"/>
              <p:cNvSpPr txBox="1"/>
              <p:nvPr/>
            </p:nvSpPr>
            <p:spPr>
              <a:xfrm>
                <a:off x="0" y="-38100"/>
                <a:ext cx="4601280" cy="1626313"/>
              </a:xfrm>
              <a:prstGeom prst="rect">
                <a:avLst/>
              </a:prstGeom>
            </p:spPr>
            <p:txBody>
              <a:bodyPr lIns="50800" tIns="50800" rIns="50800" bIns="50800" rtlCol="0" anchor="ctr"/>
              <a:lstStyle/>
              <a:p>
                <a:pPr algn="ctr">
                  <a:lnSpc>
                    <a:spcPts val="3423"/>
                  </a:lnSpc>
                </a:pPr>
                <a:endParaRPr/>
              </a:p>
            </p:txBody>
          </p:sp>
        </p:grpSp>
        <p:grpSp>
          <p:nvGrpSpPr>
            <p:cNvPr id="8" name="Group 8"/>
            <p:cNvGrpSpPr/>
            <p:nvPr/>
          </p:nvGrpSpPr>
          <p:grpSpPr>
            <a:xfrm>
              <a:off x="1686212" y="5983475"/>
              <a:ext cx="2412348" cy="742334"/>
              <a:chOff x="0" y="0"/>
              <a:chExt cx="549408" cy="169065"/>
            </a:xfrm>
          </p:grpSpPr>
          <p:sp>
            <p:nvSpPr>
              <p:cNvPr id="9" name="Freeform 9"/>
              <p:cNvSpPr/>
              <p:nvPr/>
            </p:nvSpPr>
            <p:spPr>
              <a:xfrm>
                <a:off x="0" y="0"/>
                <a:ext cx="549408" cy="169065"/>
              </a:xfrm>
              <a:custGeom>
                <a:avLst/>
                <a:gdLst/>
                <a:ahLst/>
                <a:cxnLst/>
                <a:rect l="l" t="t" r="r" b="b"/>
                <a:pathLst>
                  <a:path w="549408" h="169065">
                    <a:moveTo>
                      <a:pt x="0" y="0"/>
                    </a:moveTo>
                    <a:lnTo>
                      <a:pt x="549408" y="0"/>
                    </a:lnTo>
                    <a:lnTo>
                      <a:pt x="549408" y="169065"/>
                    </a:lnTo>
                    <a:lnTo>
                      <a:pt x="0" y="169065"/>
                    </a:lnTo>
                    <a:close/>
                  </a:path>
                </a:pathLst>
              </a:custGeom>
              <a:solidFill>
                <a:srgbClr val="FFFFFF"/>
              </a:solidFill>
            </p:spPr>
          </p:sp>
          <p:sp>
            <p:nvSpPr>
              <p:cNvPr id="10" name="TextBox 10"/>
              <p:cNvSpPr txBox="1"/>
              <p:nvPr/>
            </p:nvSpPr>
            <p:spPr>
              <a:xfrm>
                <a:off x="0" y="-38100"/>
                <a:ext cx="549408" cy="207165"/>
              </a:xfrm>
              <a:prstGeom prst="rect">
                <a:avLst/>
              </a:prstGeom>
            </p:spPr>
            <p:txBody>
              <a:bodyPr lIns="44060" tIns="44060" rIns="44060" bIns="44060" rtlCol="0" anchor="ctr"/>
              <a:lstStyle/>
              <a:p>
                <a:pPr algn="ctr">
                  <a:lnSpc>
                    <a:spcPts val="3423"/>
                  </a:lnSpc>
                </a:pPr>
                <a:endParaRPr/>
              </a:p>
            </p:txBody>
          </p:sp>
        </p:grpSp>
        <p:sp>
          <p:nvSpPr>
            <p:cNvPr id="11" name="TextBox 11"/>
            <p:cNvSpPr txBox="1"/>
            <p:nvPr/>
          </p:nvSpPr>
          <p:spPr>
            <a:xfrm>
              <a:off x="1686212" y="6104622"/>
              <a:ext cx="2412348" cy="461939"/>
            </a:xfrm>
            <a:prstGeom prst="rect">
              <a:avLst/>
            </a:prstGeom>
          </p:spPr>
          <p:txBody>
            <a:bodyPr lIns="0" tIns="0" rIns="0" bIns="0" rtlCol="0" anchor="t">
              <a:spAutoFit/>
            </a:bodyPr>
            <a:lstStyle/>
            <a:p>
              <a:pPr algn="ctr">
                <a:lnSpc>
                  <a:spcPts val="2969"/>
                </a:lnSpc>
                <a:spcBef>
                  <a:spcPct val="0"/>
                </a:spcBef>
              </a:pPr>
              <a:r>
                <a:rPr lang="en-US" sz="2121" b="1">
                  <a:solidFill>
                    <a:srgbClr val="000000"/>
                  </a:solidFill>
                  <a:latin typeface="Canva Sans Bold"/>
                  <a:ea typeface="Canva Sans Bold"/>
                  <a:cs typeface="Canva Sans Bold"/>
                  <a:sym typeface="Canva Sans Bold"/>
                </a:rPr>
                <a:t>Local Storage</a:t>
              </a:r>
            </a:p>
          </p:txBody>
        </p:sp>
        <p:grpSp>
          <p:nvGrpSpPr>
            <p:cNvPr id="12" name="Group 12"/>
            <p:cNvGrpSpPr/>
            <p:nvPr/>
          </p:nvGrpSpPr>
          <p:grpSpPr>
            <a:xfrm>
              <a:off x="8693516" y="738530"/>
              <a:ext cx="3487492" cy="1674703"/>
              <a:chOff x="0" y="0"/>
              <a:chExt cx="1057329" cy="507732"/>
            </a:xfrm>
          </p:grpSpPr>
          <p:sp>
            <p:nvSpPr>
              <p:cNvPr id="13" name="Freeform 13"/>
              <p:cNvSpPr/>
              <p:nvPr/>
            </p:nvSpPr>
            <p:spPr>
              <a:xfrm>
                <a:off x="0" y="0"/>
                <a:ext cx="1057329" cy="507732"/>
              </a:xfrm>
              <a:custGeom>
                <a:avLst/>
                <a:gdLst/>
                <a:ahLst/>
                <a:cxnLst/>
                <a:rect l="l" t="t" r="r" b="b"/>
                <a:pathLst>
                  <a:path w="1057329" h="507732">
                    <a:moveTo>
                      <a:pt x="0" y="0"/>
                    </a:moveTo>
                    <a:lnTo>
                      <a:pt x="1057329" y="0"/>
                    </a:lnTo>
                    <a:lnTo>
                      <a:pt x="1057329" y="507732"/>
                    </a:lnTo>
                    <a:lnTo>
                      <a:pt x="0" y="507732"/>
                    </a:lnTo>
                    <a:close/>
                  </a:path>
                </a:pathLst>
              </a:custGeom>
              <a:solidFill>
                <a:srgbClr val="FFFFFF"/>
              </a:solidFill>
            </p:spPr>
          </p:sp>
          <p:sp>
            <p:nvSpPr>
              <p:cNvPr id="14" name="TextBox 14"/>
              <p:cNvSpPr txBox="1"/>
              <p:nvPr/>
            </p:nvSpPr>
            <p:spPr>
              <a:xfrm>
                <a:off x="0" y="-38100"/>
                <a:ext cx="1057329" cy="545832"/>
              </a:xfrm>
              <a:prstGeom prst="rect">
                <a:avLst/>
              </a:prstGeom>
            </p:spPr>
            <p:txBody>
              <a:bodyPr lIns="33098" tIns="33098" rIns="33098" bIns="33098" rtlCol="0" anchor="ctr"/>
              <a:lstStyle/>
              <a:p>
                <a:pPr algn="ctr">
                  <a:lnSpc>
                    <a:spcPts val="3423"/>
                  </a:lnSpc>
                </a:pPr>
                <a:endParaRPr/>
              </a:p>
            </p:txBody>
          </p:sp>
        </p:grpSp>
        <p:sp>
          <p:nvSpPr>
            <p:cNvPr id="15" name="TextBox 15"/>
            <p:cNvSpPr txBox="1"/>
            <p:nvPr/>
          </p:nvSpPr>
          <p:spPr>
            <a:xfrm>
              <a:off x="8693516" y="829582"/>
              <a:ext cx="3487492" cy="1464023"/>
            </a:xfrm>
            <a:prstGeom prst="rect">
              <a:avLst/>
            </a:prstGeom>
          </p:spPr>
          <p:txBody>
            <a:bodyPr lIns="0" tIns="0" rIns="0" bIns="0" rtlCol="0" anchor="t">
              <a:spAutoFit/>
            </a:bodyPr>
            <a:lstStyle/>
            <a:p>
              <a:pPr algn="ctr">
                <a:lnSpc>
                  <a:spcPts val="2230"/>
                </a:lnSpc>
                <a:spcBef>
                  <a:spcPct val="0"/>
                </a:spcBef>
              </a:pPr>
              <a:r>
                <a:rPr lang="en-US" sz="1593" b="1">
                  <a:solidFill>
                    <a:srgbClr val="000000"/>
                  </a:solidFill>
                  <a:latin typeface="Canva Sans Bold"/>
                  <a:ea typeface="Canva Sans Bold"/>
                  <a:cs typeface="Canva Sans Bold"/>
                  <a:sym typeface="Canva Sans Bold"/>
                </a:rPr>
                <a:t>Data Preprocessing(Handling and Cleaning Missing datavalues)</a:t>
              </a:r>
            </a:p>
          </p:txBody>
        </p:sp>
        <p:grpSp>
          <p:nvGrpSpPr>
            <p:cNvPr id="16" name="Group 16"/>
            <p:cNvGrpSpPr/>
            <p:nvPr/>
          </p:nvGrpSpPr>
          <p:grpSpPr>
            <a:xfrm>
              <a:off x="421519" y="820528"/>
              <a:ext cx="2529386" cy="855893"/>
              <a:chOff x="0" y="0"/>
              <a:chExt cx="499632" cy="169065"/>
            </a:xfrm>
          </p:grpSpPr>
          <p:sp>
            <p:nvSpPr>
              <p:cNvPr id="17" name="Freeform 17"/>
              <p:cNvSpPr/>
              <p:nvPr/>
            </p:nvSpPr>
            <p:spPr>
              <a:xfrm>
                <a:off x="0" y="0"/>
                <a:ext cx="499632" cy="169065"/>
              </a:xfrm>
              <a:custGeom>
                <a:avLst/>
                <a:gdLst/>
                <a:ahLst/>
                <a:cxnLst/>
                <a:rect l="l" t="t" r="r" b="b"/>
                <a:pathLst>
                  <a:path w="499632" h="169065">
                    <a:moveTo>
                      <a:pt x="0" y="0"/>
                    </a:moveTo>
                    <a:lnTo>
                      <a:pt x="499632" y="0"/>
                    </a:lnTo>
                    <a:lnTo>
                      <a:pt x="499632" y="169065"/>
                    </a:lnTo>
                    <a:lnTo>
                      <a:pt x="0" y="169065"/>
                    </a:lnTo>
                    <a:close/>
                  </a:path>
                </a:pathLst>
              </a:custGeom>
              <a:solidFill>
                <a:srgbClr val="FFFFFF"/>
              </a:solidFill>
            </p:spPr>
          </p:sp>
          <p:sp>
            <p:nvSpPr>
              <p:cNvPr id="18" name="TextBox 18"/>
              <p:cNvSpPr txBox="1"/>
              <p:nvPr/>
            </p:nvSpPr>
            <p:spPr>
              <a:xfrm>
                <a:off x="0" y="-38100"/>
                <a:ext cx="499632" cy="207165"/>
              </a:xfrm>
              <a:prstGeom prst="rect">
                <a:avLst/>
              </a:prstGeom>
            </p:spPr>
            <p:txBody>
              <a:bodyPr lIns="50800" tIns="50800" rIns="50800" bIns="50800" rtlCol="0" anchor="ctr"/>
              <a:lstStyle/>
              <a:p>
                <a:pPr algn="ctr">
                  <a:lnSpc>
                    <a:spcPts val="3423"/>
                  </a:lnSpc>
                </a:pPr>
                <a:endParaRPr/>
              </a:p>
            </p:txBody>
          </p:sp>
        </p:grpSp>
        <p:sp>
          <p:nvSpPr>
            <p:cNvPr id="19" name="TextBox 19"/>
            <p:cNvSpPr txBox="1"/>
            <p:nvPr/>
          </p:nvSpPr>
          <p:spPr>
            <a:xfrm>
              <a:off x="421519" y="966037"/>
              <a:ext cx="2529386" cy="526776"/>
            </a:xfrm>
            <a:prstGeom prst="rect">
              <a:avLst/>
            </a:prstGeom>
          </p:spPr>
          <p:txBody>
            <a:bodyPr lIns="0" tIns="0" rIns="0" bIns="0" rtlCol="0" anchor="t">
              <a:spAutoFit/>
            </a:bodyPr>
            <a:lstStyle/>
            <a:p>
              <a:pPr algn="ctr">
                <a:lnSpc>
                  <a:spcPts val="3423"/>
                </a:lnSpc>
                <a:spcBef>
                  <a:spcPct val="0"/>
                </a:spcBef>
              </a:pPr>
              <a:r>
                <a:rPr lang="en-US" sz="2445" b="1">
                  <a:solidFill>
                    <a:srgbClr val="000000"/>
                  </a:solidFill>
                  <a:latin typeface="Canva Sans Bold"/>
                  <a:ea typeface="Canva Sans Bold"/>
                  <a:cs typeface="Canva Sans Bold"/>
                  <a:sym typeface="Canva Sans Bold"/>
                </a:rPr>
                <a:t>Start</a:t>
              </a:r>
            </a:p>
          </p:txBody>
        </p:sp>
        <p:grpSp>
          <p:nvGrpSpPr>
            <p:cNvPr id="20" name="Group 20"/>
            <p:cNvGrpSpPr/>
            <p:nvPr/>
          </p:nvGrpSpPr>
          <p:grpSpPr>
            <a:xfrm>
              <a:off x="19851593" y="5729011"/>
              <a:ext cx="2857392" cy="1626459"/>
              <a:chOff x="0" y="0"/>
              <a:chExt cx="495342" cy="281954"/>
            </a:xfrm>
          </p:grpSpPr>
          <p:sp>
            <p:nvSpPr>
              <p:cNvPr id="21" name="Freeform 21"/>
              <p:cNvSpPr/>
              <p:nvPr/>
            </p:nvSpPr>
            <p:spPr>
              <a:xfrm>
                <a:off x="0" y="0"/>
                <a:ext cx="495342" cy="281954"/>
              </a:xfrm>
              <a:custGeom>
                <a:avLst/>
                <a:gdLst/>
                <a:ahLst/>
                <a:cxnLst/>
                <a:rect l="l" t="t" r="r" b="b"/>
                <a:pathLst>
                  <a:path w="495342" h="281954">
                    <a:moveTo>
                      <a:pt x="0" y="0"/>
                    </a:moveTo>
                    <a:lnTo>
                      <a:pt x="495342" y="0"/>
                    </a:lnTo>
                    <a:lnTo>
                      <a:pt x="495342" y="281954"/>
                    </a:lnTo>
                    <a:lnTo>
                      <a:pt x="0" y="281954"/>
                    </a:lnTo>
                    <a:close/>
                  </a:path>
                </a:pathLst>
              </a:custGeom>
              <a:solidFill>
                <a:srgbClr val="FFFFFF"/>
              </a:solidFill>
            </p:spPr>
          </p:sp>
          <p:sp>
            <p:nvSpPr>
              <p:cNvPr id="22" name="TextBox 22"/>
              <p:cNvSpPr txBox="1"/>
              <p:nvPr/>
            </p:nvSpPr>
            <p:spPr>
              <a:xfrm>
                <a:off x="0" y="-38100"/>
                <a:ext cx="495342" cy="320054"/>
              </a:xfrm>
              <a:prstGeom prst="rect">
                <a:avLst/>
              </a:prstGeom>
            </p:spPr>
            <p:txBody>
              <a:bodyPr lIns="57885" tIns="57885" rIns="57885" bIns="57885" rtlCol="0" anchor="ctr"/>
              <a:lstStyle/>
              <a:p>
                <a:pPr algn="ctr">
                  <a:lnSpc>
                    <a:spcPts val="3423"/>
                  </a:lnSpc>
                </a:pPr>
                <a:endParaRPr/>
              </a:p>
            </p:txBody>
          </p:sp>
        </p:grpSp>
        <p:sp>
          <p:nvSpPr>
            <p:cNvPr id="23" name="TextBox 23"/>
            <p:cNvSpPr txBox="1"/>
            <p:nvPr/>
          </p:nvSpPr>
          <p:spPr>
            <a:xfrm>
              <a:off x="19851593" y="5881076"/>
              <a:ext cx="2857392" cy="1265179"/>
            </a:xfrm>
            <a:prstGeom prst="rect">
              <a:avLst/>
            </a:prstGeom>
          </p:spPr>
          <p:txBody>
            <a:bodyPr lIns="0" tIns="0" rIns="0" bIns="0" rtlCol="0" anchor="t">
              <a:spAutoFit/>
            </a:bodyPr>
            <a:lstStyle/>
            <a:p>
              <a:pPr algn="ctr">
                <a:lnSpc>
                  <a:spcPts val="3901"/>
                </a:lnSpc>
                <a:spcBef>
                  <a:spcPct val="0"/>
                </a:spcBef>
              </a:pPr>
              <a:r>
                <a:rPr lang="en-US" sz="2786" b="1">
                  <a:solidFill>
                    <a:srgbClr val="000000"/>
                  </a:solidFill>
                  <a:latin typeface="Canva Sans Bold"/>
                  <a:ea typeface="Canva Sans Bold"/>
                  <a:cs typeface="Canva Sans Bold"/>
                  <a:sym typeface="Canva Sans Bold"/>
                </a:rPr>
                <a:t>LogistiQ Dashboard</a:t>
              </a:r>
            </a:p>
          </p:txBody>
        </p:sp>
        <p:grpSp>
          <p:nvGrpSpPr>
            <p:cNvPr id="24" name="Group 24"/>
            <p:cNvGrpSpPr/>
            <p:nvPr/>
          </p:nvGrpSpPr>
          <p:grpSpPr>
            <a:xfrm>
              <a:off x="5322060" y="3377432"/>
              <a:ext cx="2932323" cy="1209864"/>
              <a:chOff x="0" y="0"/>
              <a:chExt cx="683367" cy="281954"/>
            </a:xfrm>
          </p:grpSpPr>
          <p:sp>
            <p:nvSpPr>
              <p:cNvPr id="25" name="Freeform 25"/>
              <p:cNvSpPr/>
              <p:nvPr/>
            </p:nvSpPr>
            <p:spPr>
              <a:xfrm>
                <a:off x="0" y="0"/>
                <a:ext cx="683367" cy="281954"/>
              </a:xfrm>
              <a:custGeom>
                <a:avLst/>
                <a:gdLst/>
                <a:ahLst/>
                <a:cxnLst/>
                <a:rect l="l" t="t" r="r" b="b"/>
                <a:pathLst>
                  <a:path w="683367" h="281954">
                    <a:moveTo>
                      <a:pt x="0" y="0"/>
                    </a:moveTo>
                    <a:lnTo>
                      <a:pt x="683367" y="0"/>
                    </a:lnTo>
                    <a:lnTo>
                      <a:pt x="683367" y="281954"/>
                    </a:lnTo>
                    <a:lnTo>
                      <a:pt x="0" y="281954"/>
                    </a:lnTo>
                    <a:close/>
                  </a:path>
                </a:pathLst>
              </a:custGeom>
              <a:solidFill>
                <a:srgbClr val="FFFFFF"/>
              </a:solidFill>
            </p:spPr>
          </p:sp>
          <p:sp>
            <p:nvSpPr>
              <p:cNvPr id="26" name="TextBox 26"/>
              <p:cNvSpPr txBox="1"/>
              <p:nvPr/>
            </p:nvSpPr>
            <p:spPr>
              <a:xfrm>
                <a:off x="0" y="-38100"/>
                <a:ext cx="683367" cy="320054"/>
              </a:xfrm>
              <a:prstGeom prst="rect">
                <a:avLst/>
              </a:prstGeom>
            </p:spPr>
            <p:txBody>
              <a:bodyPr lIns="43058" tIns="43058" rIns="43058" bIns="43058" rtlCol="0" anchor="ctr"/>
              <a:lstStyle/>
              <a:p>
                <a:pPr algn="ctr">
                  <a:lnSpc>
                    <a:spcPts val="3423"/>
                  </a:lnSpc>
                </a:pPr>
                <a:endParaRPr/>
              </a:p>
            </p:txBody>
          </p:sp>
        </p:grpSp>
        <p:sp>
          <p:nvSpPr>
            <p:cNvPr id="27" name="TextBox 27"/>
            <p:cNvSpPr txBox="1"/>
            <p:nvPr/>
          </p:nvSpPr>
          <p:spPr>
            <a:xfrm>
              <a:off x="5322060" y="3494959"/>
              <a:ext cx="2932323" cy="936709"/>
            </a:xfrm>
            <a:prstGeom prst="rect">
              <a:avLst/>
            </a:prstGeom>
          </p:spPr>
          <p:txBody>
            <a:bodyPr lIns="0" tIns="0" rIns="0" bIns="0" rtlCol="0" anchor="t">
              <a:spAutoFit/>
            </a:bodyPr>
            <a:lstStyle/>
            <a:p>
              <a:pPr algn="ctr">
                <a:lnSpc>
                  <a:spcPts val="2902"/>
                </a:lnSpc>
                <a:spcBef>
                  <a:spcPct val="0"/>
                </a:spcBef>
              </a:pPr>
              <a:r>
                <a:rPr lang="en-US" sz="2072" b="1">
                  <a:solidFill>
                    <a:srgbClr val="000000"/>
                  </a:solidFill>
                  <a:latin typeface="Canva Sans Bold"/>
                  <a:ea typeface="Canva Sans Bold"/>
                  <a:cs typeface="Canva Sans Bold"/>
                  <a:sym typeface="Canva Sans Bold"/>
                </a:rPr>
                <a:t>Product Data (Electronics)</a:t>
              </a:r>
            </a:p>
          </p:txBody>
        </p:sp>
        <p:grpSp>
          <p:nvGrpSpPr>
            <p:cNvPr id="28" name="Group 28"/>
            <p:cNvGrpSpPr/>
            <p:nvPr/>
          </p:nvGrpSpPr>
          <p:grpSpPr>
            <a:xfrm>
              <a:off x="13209906" y="2413232"/>
              <a:ext cx="3306498" cy="1225709"/>
              <a:chOff x="0" y="0"/>
              <a:chExt cx="760605" cy="281954"/>
            </a:xfrm>
          </p:grpSpPr>
          <p:sp>
            <p:nvSpPr>
              <p:cNvPr id="29" name="Freeform 29"/>
              <p:cNvSpPr/>
              <p:nvPr/>
            </p:nvSpPr>
            <p:spPr>
              <a:xfrm>
                <a:off x="0" y="0"/>
                <a:ext cx="760605" cy="281954"/>
              </a:xfrm>
              <a:custGeom>
                <a:avLst/>
                <a:gdLst/>
                <a:ahLst/>
                <a:cxnLst/>
                <a:rect l="l" t="t" r="r" b="b"/>
                <a:pathLst>
                  <a:path w="760605" h="281954">
                    <a:moveTo>
                      <a:pt x="0" y="0"/>
                    </a:moveTo>
                    <a:lnTo>
                      <a:pt x="760605" y="0"/>
                    </a:lnTo>
                    <a:lnTo>
                      <a:pt x="760605" y="281954"/>
                    </a:lnTo>
                    <a:lnTo>
                      <a:pt x="0" y="281954"/>
                    </a:lnTo>
                    <a:close/>
                  </a:path>
                </a:pathLst>
              </a:custGeom>
              <a:solidFill>
                <a:srgbClr val="FFFFFF"/>
              </a:solidFill>
            </p:spPr>
          </p:sp>
          <p:sp>
            <p:nvSpPr>
              <p:cNvPr id="30" name="TextBox 30"/>
              <p:cNvSpPr txBox="1"/>
              <p:nvPr/>
            </p:nvSpPr>
            <p:spPr>
              <a:xfrm>
                <a:off x="0" y="-38100"/>
                <a:ext cx="760605" cy="320054"/>
              </a:xfrm>
              <a:prstGeom prst="rect">
                <a:avLst/>
              </a:prstGeom>
            </p:spPr>
            <p:txBody>
              <a:bodyPr lIns="43622" tIns="43622" rIns="43622" bIns="43622" rtlCol="0" anchor="ctr"/>
              <a:lstStyle/>
              <a:p>
                <a:pPr algn="ctr">
                  <a:lnSpc>
                    <a:spcPts val="3423"/>
                  </a:lnSpc>
                </a:pPr>
                <a:endParaRPr/>
              </a:p>
            </p:txBody>
          </p:sp>
        </p:grpSp>
        <p:sp>
          <p:nvSpPr>
            <p:cNvPr id="31" name="TextBox 31"/>
            <p:cNvSpPr txBox="1"/>
            <p:nvPr/>
          </p:nvSpPr>
          <p:spPr>
            <a:xfrm>
              <a:off x="13209906" y="2532798"/>
              <a:ext cx="3306498" cy="948478"/>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Canva Sans Bold"/>
                  <a:ea typeface="Canva Sans Bold"/>
                  <a:cs typeface="Canva Sans Bold"/>
                  <a:sym typeface="Canva Sans Bold"/>
                </a:rPr>
                <a:t>Trained over preprocessed data</a:t>
              </a:r>
            </a:p>
          </p:txBody>
        </p:sp>
        <p:grpSp>
          <p:nvGrpSpPr>
            <p:cNvPr id="32" name="Group 32"/>
            <p:cNvGrpSpPr/>
            <p:nvPr/>
          </p:nvGrpSpPr>
          <p:grpSpPr>
            <a:xfrm>
              <a:off x="13120236" y="4294260"/>
              <a:ext cx="3396168" cy="2869503"/>
              <a:chOff x="0" y="0"/>
              <a:chExt cx="1293188" cy="1092646"/>
            </a:xfrm>
          </p:grpSpPr>
          <p:sp>
            <p:nvSpPr>
              <p:cNvPr id="33" name="Freeform 33"/>
              <p:cNvSpPr/>
              <p:nvPr/>
            </p:nvSpPr>
            <p:spPr>
              <a:xfrm>
                <a:off x="0" y="0"/>
                <a:ext cx="1293188" cy="1092646"/>
              </a:xfrm>
              <a:custGeom>
                <a:avLst/>
                <a:gdLst/>
                <a:ahLst/>
                <a:cxnLst/>
                <a:rect l="l" t="t" r="r" b="b"/>
                <a:pathLst>
                  <a:path w="1293188" h="1092646">
                    <a:moveTo>
                      <a:pt x="646594" y="0"/>
                    </a:moveTo>
                    <a:lnTo>
                      <a:pt x="1293188" y="546323"/>
                    </a:lnTo>
                    <a:lnTo>
                      <a:pt x="646594" y="1092646"/>
                    </a:lnTo>
                    <a:lnTo>
                      <a:pt x="0" y="546323"/>
                    </a:lnTo>
                    <a:lnTo>
                      <a:pt x="646594" y="0"/>
                    </a:lnTo>
                    <a:close/>
                  </a:path>
                </a:pathLst>
              </a:custGeom>
              <a:solidFill>
                <a:srgbClr val="FFFFFF"/>
              </a:solidFill>
            </p:spPr>
          </p:sp>
          <p:sp>
            <p:nvSpPr>
              <p:cNvPr id="34" name="TextBox 34"/>
              <p:cNvSpPr txBox="1"/>
              <p:nvPr/>
            </p:nvSpPr>
            <p:spPr>
              <a:xfrm>
                <a:off x="222267" y="149698"/>
                <a:ext cx="848655" cy="755149"/>
              </a:xfrm>
              <a:prstGeom prst="rect">
                <a:avLst/>
              </a:prstGeom>
            </p:spPr>
            <p:txBody>
              <a:bodyPr lIns="50800" tIns="50800" rIns="50800" bIns="50800" rtlCol="0" anchor="ctr"/>
              <a:lstStyle/>
              <a:p>
                <a:pPr algn="ctr">
                  <a:lnSpc>
                    <a:spcPts val="3423"/>
                  </a:lnSpc>
                </a:pPr>
                <a:r>
                  <a:rPr lang="en-US" sz="2445" b="1">
                    <a:solidFill>
                      <a:srgbClr val="000000"/>
                    </a:solidFill>
                    <a:latin typeface="Canva Sans Bold"/>
                    <a:ea typeface="Canva Sans Bold"/>
                    <a:cs typeface="Canva Sans Bold"/>
                    <a:sym typeface="Canva Sans Bold"/>
                  </a:rPr>
                  <a:t>If accuracy == 1</a:t>
                </a:r>
              </a:p>
            </p:txBody>
          </p:sp>
        </p:grpSp>
        <p:grpSp>
          <p:nvGrpSpPr>
            <p:cNvPr id="35" name="Group 35"/>
            <p:cNvGrpSpPr/>
            <p:nvPr/>
          </p:nvGrpSpPr>
          <p:grpSpPr>
            <a:xfrm>
              <a:off x="13342575" y="798845"/>
              <a:ext cx="3173828" cy="1234099"/>
              <a:chOff x="0" y="0"/>
              <a:chExt cx="725124" cy="281954"/>
            </a:xfrm>
          </p:grpSpPr>
          <p:sp>
            <p:nvSpPr>
              <p:cNvPr id="36" name="Freeform 36"/>
              <p:cNvSpPr/>
              <p:nvPr/>
            </p:nvSpPr>
            <p:spPr>
              <a:xfrm>
                <a:off x="0" y="0"/>
                <a:ext cx="725124" cy="281954"/>
              </a:xfrm>
              <a:custGeom>
                <a:avLst/>
                <a:gdLst/>
                <a:ahLst/>
                <a:cxnLst/>
                <a:rect l="l" t="t" r="r" b="b"/>
                <a:pathLst>
                  <a:path w="725124" h="281954">
                    <a:moveTo>
                      <a:pt x="0" y="0"/>
                    </a:moveTo>
                    <a:lnTo>
                      <a:pt x="725124" y="0"/>
                    </a:lnTo>
                    <a:lnTo>
                      <a:pt x="725124" y="281954"/>
                    </a:lnTo>
                    <a:lnTo>
                      <a:pt x="0" y="281954"/>
                    </a:lnTo>
                    <a:close/>
                  </a:path>
                </a:pathLst>
              </a:custGeom>
              <a:solidFill>
                <a:srgbClr val="FFFFFF"/>
              </a:solidFill>
            </p:spPr>
          </p:sp>
          <p:sp>
            <p:nvSpPr>
              <p:cNvPr id="37" name="TextBox 37"/>
              <p:cNvSpPr txBox="1"/>
              <p:nvPr/>
            </p:nvSpPr>
            <p:spPr>
              <a:xfrm>
                <a:off x="0" y="-38100"/>
                <a:ext cx="725124" cy="320054"/>
              </a:xfrm>
              <a:prstGeom prst="rect">
                <a:avLst/>
              </a:prstGeom>
            </p:spPr>
            <p:txBody>
              <a:bodyPr lIns="43921" tIns="43921" rIns="43921" bIns="43921" rtlCol="0" anchor="ctr"/>
              <a:lstStyle/>
              <a:p>
                <a:pPr algn="ctr">
                  <a:lnSpc>
                    <a:spcPts val="3423"/>
                  </a:lnSpc>
                </a:pPr>
                <a:endParaRPr/>
              </a:p>
            </p:txBody>
          </p:sp>
        </p:grpSp>
        <p:sp>
          <p:nvSpPr>
            <p:cNvPr id="38" name="TextBox 38"/>
            <p:cNvSpPr txBox="1"/>
            <p:nvPr/>
          </p:nvSpPr>
          <p:spPr>
            <a:xfrm>
              <a:off x="13342575" y="919490"/>
              <a:ext cx="3173828" cy="954709"/>
            </a:xfrm>
            <a:prstGeom prst="rect">
              <a:avLst/>
            </a:prstGeom>
          </p:spPr>
          <p:txBody>
            <a:bodyPr lIns="0" tIns="0" rIns="0" bIns="0" rtlCol="0" anchor="t">
              <a:spAutoFit/>
            </a:bodyPr>
            <a:lstStyle/>
            <a:p>
              <a:pPr algn="ctr">
                <a:lnSpc>
                  <a:spcPts val="2960"/>
                </a:lnSpc>
                <a:spcBef>
                  <a:spcPct val="0"/>
                </a:spcBef>
              </a:pPr>
              <a:r>
                <a:rPr lang="en-US" sz="2114" b="1">
                  <a:solidFill>
                    <a:srgbClr val="000000"/>
                  </a:solidFill>
                  <a:latin typeface="Canva Sans Bold"/>
                  <a:ea typeface="Canva Sans Bold"/>
                  <a:cs typeface="Canva Sans Bold"/>
                  <a:sym typeface="Canva Sans Bold"/>
                </a:rPr>
                <a:t>Model Training (XGBoost Model)</a:t>
              </a:r>
            </a:p>
          </p:txBody>
        </p:sp>
        <p:grpSp>
          <p:nvGrpSpPr>
            <p:cNvPr id="39" name="Group 39"/>
            <p:cNvGrpSpPr/>
            <p:nvPr/>
          </p:nvGrpSpPr>
          <p:grpSpPr>
            <a:xfrm>
              <a:off x="17400981" y="5014077"/>
              <a:ext cx="1857533" cy="1467949"/>
              <a:chOff x="0" y="0"/>
              <a:chExt cx="499632" cy="394843"/>
            </a:xfrm>
          </p:grpSpPr>
          <p:sp>
            <p:nvSpPr>
              <p:cNvPr id="40" name="Freeform 40"/>
              <p:cNvSpPr/>
              <p:nvPr/>
            </p:nvSpPr>
            <p:spPr>
              <a:xfrm>
                <a:off x="0" y="0"/>
                <a:ext cx="499632" cy="394843"/>
              </a:xfrm>
              <a:custGeom>
                <a:avLst/>
                <a:gdLst/>
                <a:ahLst/>
                <a:cxnLst/>
                <a:rect l="l" t="t" r="r" b="b"/>
                <a:pathLst>
                  <a:path w="499632" h="394843">
                    <a:moveTo>
                      <a:pt x="0" y="0"/>
                    </a:moveTo>
                    <a:lnTo>
                      <a:pt x="499632" y="0"/>
                    </a:lnTo>
                    <a:lnTo>
                      <a:pt x="499632" y="394843"/>
                    </a:lnTo>
                    <a:lnTo>
                      <a:pt x="0" y="394843"/>
                    </a:lnTo>
                    <a:close/>
                  </a:path>
                </a:pathLst>
              </a:custGeom>
              <a:solidFill>
                <a:srgbClr val="FFFFFF"/>
              </a:solidFill>
            </p:spPr>
          </p:sp>
          <p:sp>
            <p:nvSpPr>
              <p:cNvPr id="41" name="TextBox 41"/>
              <p:cNvSpPr txBox="1"/>
              <p:nvPr/>
            </p:nvSpPr>
            <p:spPr>
              <a:xfrm>
                <a:off x="0" y="-38100"/>
                <a:ext cx="499632" cy="432943"/>
              </a:xfrm>
              <a:prstGeom prst="rect">
                <a:avLst/>
              </a:prstGeom>
            </p:spPr>
            <p:txBody>
              <a:bodyPr lIns="37307" tIns="37307" rIns="37307" bIns="37307" rtlCol="0" anchor="ctr"/>
              <a:lstStyle/>
              <a:p>
                <a:pPr algn="ctr">
                  <a:lnSpc>
                    <a:spcPts val="3423"/>
                  </a:lnSpc>
                </a:pPr>
                <a:endParaRPr/>
              </a:p>
            </p:txBody>
          </p:sp>
        </p:grpSp>
        <p:sp>
          <p:nvSpPr>
            <p:cNvPr id="42" name="TextBox 42"/>
            <p:cNvSpPr txBox="1"/>
            <p:nvPr/>
          </p:nvSpPr>
          <p:spPr>
            <a:xfrm>
              <a:off x="17400981" y="5120341"/>
              <a:ext cx="1857533" cy="1226847"/>
            </a:xfrm>
            <a:prstGeom prst="rect">
              <a:avLst/>
            </a:prstGeom>
          </p:spPr>
          <p:txBody>
            <a:bodyPr lIns="0" tIns="0" rIns="0" bIns="0" rtlCol="0" anchor="t">
              <a:spAutoFit/>
            </a:bodyPr>
            <a:lstStyle/>
            <a:p>
              <a:pPr algn="ctr">
                <a:lnSpc>
                  <a:spcPts val="2514"/>
                </a:lnSpc>
                <a:spcBef>
                  <a:spcPct val="0"/>
                </a:spcBef>
              </a:pPr>
              <a:r>
                <a:rPr lang="en-US" sz="1795" b="1">
                  <a:solidFill>
                    <a:srgbClr val="000000"/>
                  </a:solidFill>
                  <a:latin typeface="Canva Sans Bold"/>
                  <a:ea typeface="Canva Sans Bold"/>
                  <a:cs typeface="Canva Sans Bold"/>
                  <a:sym typeface="Canva Sans Bold"/>
                </a:rPr>
                <a:t>Real-Time Alert Integration</a:t>
              </a:r>
            </a:p>
          </p:txBody>
        </p:sp>
        <p:grpSp>
          <p:nvGrpSpPr>
            <p:cNvPr id="43" name="Group 43"/>
            <p:cNvGrpSpPr/>
            <p:nvPr/>
          </p:nvGrpSpPr>
          <p:grpSpPr>
            <a:xfrm>
              <a:off x="4374910" y="860753"/>
              <a:ext cx="2896207" cy="775443"/>
              <a:chOff x="0" y="0"/>
              <a:chExt cx="631443" cy="169065"/>
            </a:xfrm>
          </p:grpSpPr>
          <p:sp>
            <p:nvSpPr>
              <p:cNvPr id="44" name="Freeform 44"/>
              <p:cNvSpPr/>
              <p:nvPr/>
            </p:nvSpPr>
            <p:spPr>
              <a:xfrm>
                <a:off x="0" y="0"/>
                <a:ext cx="631443" cy="169065"/>
              </a:xfrm>
              <a:custGeom>
                <a:avLst/>
                <a:gdLst/>
                <a:ahLst/>
                <a:cxnLst/>
                <a:rect l="l" t="t" r="r" b="b"/>
                <a:pathLst>
                  <a:path w="631443" h="169065">
                    <a:moveTo>
                      <a:pt x="0" y="0"/>
                    </a:moveTo>
                    <a:lnTo>
                      <a:pt x="631443" y="0"/>
                    </a:lnTo>
                    <a:lnTo>
                      <a:pt x="631443" y="169065"/>
                    </a:lnTo>
                    <a:lnTo>
                      <a:pt x="0" y="169065"/>
                    </a:lnTo>
                    <a:close/>
                  </a:path>
                </a:pathLst>
              </a:custGeom>
              <a:solidFill>
                <a:srgbClr val="FFFFFF"/>
              </a:solidFill>
            </p:spPr>
          </p:sp>
          <p:sp>
            <p:nvSpPr>
              <p:cNvPr id="45" name="TextBox 45"/>
              <p:cNvSpPr txBox="1"/>
              <p:nvPr/>
            </p:nvSpPr>
            <p:spPr>
              <a:xfrm>
                <a:off x="0" y="-38100"/>
                <a:ext cx="631443" cy="207165"/>
              </a:xfrm>
              <a:prstGeom prst="rect">
                <a:avLst/>
              </a:prstGeom>
            </p:spPr>
            <p:txBody>
              <a:bodyPr lIns="46025" tIns="46025" rIns="46025" bIns="46025" rtlCol="0" anchor="ctr"/>
              <a:lstStyle/>
              <a:p>
                <a:pPr algn="ctr">
                  <a:lnSpc>
                    <a:spcPts val="3423"/>
                  </a:lnSpc>
                </a:pPr>
                <a:endParaRPr/>
              </a:p>
            </p:txBody>
          </p:sp>
        </p:grpSp>
        <p:sp>
          <p:nvSpPr>
            <p:cNvPr id="46" name="TextBox 46"/>
            <p:cNvSpPr txBox="1"/>
            <p:nvPr/>
          </p:nvSpPr>
          <p:spPr>
            <a:xfrm>
              <a:off x="4374910" y="979478"/>
              <a:ext cx="2896207" cy="490368"/>
            </a:xfrm>
            <a:prstGeom prst="rect">
              <a:avLst/>
            </a:prstGeom>
          </p:spPr>
          <p:txBody>
            <a:bodyPr lIns="0" tIns="0" rIns="0" bIns="0" rtlCol="0" anchor="t">
              <a:spAutoFit/>
            </a:bodyPr>
            <a:lstStyle/>
            <a:p>
              <a:pPr algn="ctr">
                <a:lnSpc>
                  <a:spcPts val="3102"/>
                </a:lnSpc>
                <a:spcBef>
                  <a:spcPct val="0"/>
                </a:spcBef>
              </a:pPr>
              <a:r>
                <a:rPr lang="en-US" sz="2215" b="1">
                  <a:solidFill>
                    <a:srgbClr val="000000"/>
                  </a:solidFill>
                  <a:latin typeface="Canva Sans Bold"/>
                  <a:ea typeface="Canva Sans Bold"/>
                  <a:cs typeface="Canva Sans Bold"/>
                  <a:sym typeface="Canva Sans Bold"/>
                </a:rPr>
                <a:t>Data Collection</a:t>
              </a:r>
            </a:p>
          </p:txBody>
        </p:sp>
        <p:grpSp>
          <p:nvGrpSpPr>
            <p:cNvPr id="47" name="Group 47"/>
            <p:cNvGrpSpPr/>
            <p:nvPr/>
          </p:nvGrpSpPr>
          <p:grpSpPr>
            <a:xfrm>
              <a:off x="19851593" y="1415894"/>
              <a:ext cx="2620479" cy="994255"/>
              <a:chOff x="0" y="0"/>
              <a:chExt cx="743124" cy="281954"/>
            </a:xfrm>
          </p:grpSpPr>
          <p:sp>
            <p:nvSpPr>
              <p:cNvPr id="48" name="Freeform 48"/>
              <p:cNvSpPr/>
              <p:nvPr/>
            </p:nvSpPr>
            <p:spPr>
              <a:xfrm>
                <a:off x="0" y="0"/>
                <a:ext cx="743124" cy="281954"/>
              </a:xfrm>
              <a:custGeom>
                <a:avLst/>
                <a:gdLst/>
                <a:ahLst/>
                <a:cxnLst/>
                <a:rect l="l" t="t" r="r" b="b"/>
                <a:pathLst>
                  <a:path w="743124" h="281954">
                    <a:moveTo>
                      <a:pt x="0" y="0"/>
                    </a:moveTo>
                    <a:lnTo>
                      <a:pt x="743124" y="0"/>
                    </a:lnTo>
                    <a:lnTo>
                      <a:pt x="743124" y="281954"/>
                    </a:lnTo>
                    <a:lnTo>
                      <a:pt x="0" y="281954"/>
                    </a:lnTo>
                    <a:close/>
                  </a:path>
                </a:pathLst>
              </a:custGeom>
              <a:solidFill>
                <a:srgbClr val="FFFFFF"/>
              </a:solidFill>
            </p:spPr>
          </p:sp>
          <p:sp>
            <p:nvSpPr>
              <p:cNvPr id="49" name="TextBox 49"/>
              <p:cNvSpPr txBox="1"/>
              <p:nvPr/>
            </p:nvSpPr>
            <p:spPr>
              <a:xfrm>
                <a:off x="0" y="-38100"/>
                <a:ext cx="743124" cy="320054"/>
              </a:xfrm>
              <a:prstGeom prst="rect">
                <a:avLst/>
              </a:prstGeom>
            </p:spPr>
            <p:txBody>
              <a:bodyPr lIns="35385" tIns="35385" rIns="35385" bIns="35385" rtlCol="0" anchor="ctr"/>
              <a:lstStyle/>
              <a:p>
                <a:pPr algn="ctr">
                  <a:lnSpc>
                    <a:spcPts val="3423"/>
                  </a:lnSpc>
                </a:pPr>
                <a:endParaRPr/>
              </a:p>
            </p:txBody>
          </p:sp>
        </p:grpSp>
        <p:sp>
          <p:nvSpPr>
            <p:cNvPr id="50" name="TextBox 50"/>
            <p:cNvSpPr txBox="1"/>
            <p:nvPr/>
          </p:nvSpPr>
          <p:spPr>
            <a:xfrm>
              <a:off x="19851593" y="1515213"/>
              <a:ext cx="2620479" cy="767044"/>
            </a:xfrm>
            <a:prstGeom prst="rect">
              <a:avLst/>
            </a:prstGeom>
          </p:spPr>
          <p:txBody>
            <a:bodyPr lIns="0" tIns="0" rIns="0" bIns="0" rtlCol="0" anchor="t">
              <a:spAutoFit/>
            </a:bodyPr>
            <a:lstStyle/>
            <a:p>
              <a:pPr algn="ctr">
                <a:lnSpc>
                  <a:spcPts val="2384"/>
                </a:lnSpc>
                <a:spcBef>
                  <a:spcPct val="0"/>
                </a:spcBef>
              </a:pPr>
              <a:r>
                <a:rPr lang="en-US" sz="1703" b="1">
                  <a:solidFill>
                    <a:srgbClr val="000000"/>
                  </a:solidFill>
                  <a:latin typeface="Canva Sans Bold"/>
                  <a:ea typeface="Canva Sans Bold"/>
                  <a:cs typeface="Canva Sans Bold"/>
                  <a:sym typeface="Canva Sans Bold"/>
                </a:rPr>
                <a:t>Integrated into an ERP System</a:t>
              </a:r>
            </a:p>
          </p:txBody>
        </p:sp>
        <p:grpSp>
          <p:nvGrpSpPr>
            <p:cNvPr id="51" name="Group 51"/>
            <p:cNvGrpSpPr/>
            <p:nvPr/>
          </p:nvGrpSpPr>
          <p:grpSpPr>
            <a:xfrm>
              <a:off x="19803579" y="3547125"/>
              <a:ext cx="2953419" cy="1040170"/>
              <a:chOff x="0" y="0"/>
              <a:chExt cx="800570" cy="281954"/>
            </a:xfrm>
          </p:grpSpPr>
          <p:sp>
            <p:nvSpPr>
              <p:cNvPr id="52" name="Freeform 52"/>
              <p:cNvSpPr/>
              <p:nvPr/>
            </p:nvSpPr>
            <p:spPr>
              <a:xfrm>
                <a:off x="0" y="0"/>
                <a:ext cx="800570" cy="281954"/>
              </a:xfrm>
              <a:custGeom>
                <a:avLst/>
                <a:gdLst/>
                <a:ahLst/>
                <a:cxnLst/>
                <a:rect l="l" t="t" r="r" b="b"/>
                <a:pathLst>
                  <a:path w="800570" h="281954">
                    <a:moveTo>
                      <a:pt x="0" y="0"/>
                    </a:moveTo>
                    <a:lnTo>
                      <a:pt x="800570" y="0"/>
                    </a:lnTo>
                    <a:lnTo>
                      <a:pt x="800570" y="281954"/>
                    </a:lnTo>
                    <a:lnTo>
                      <a:pt x="0" y="281954"/>
                    </a:lnTo>
                    <a:close/>
                  </a:path>
                </a:pathLst>
              </a:custGeom>
              <a:solidFill>
                <a:srgbClr val="FFFFFF"/>
              </a:solidFill>
            </p:spPr>
          </p:sp>
          <p:sp>
            <p:nvSpPr>
              <p:cNvPr id="53" name="TextBox 53"/>
              <p:cNvSpPr txBox="1"/>
              <p:nvPr/>
            </p:nvSpPr>
            <p:spPr>
              <a:xfrm>
                <a:off x="0" y="-38100"/>
                <a:ext cx="800570" cy="320054"/>
              </a:xfrm>
              <a:prstGeom prst="rect">
                <a:avLst/>
              </a:prstGeom>
            </p:spPr>
            <p:txBody>
              <a:bodyPr lIns="37019" tIns="37019" rIns="37019" bIns="37019" rtlCol="0" anchor="ctr"/>
              <a:lstStyle/>
              <a:p>
                <a:pPr algn="ctr">
                  <a:lnSpc>
                    <a:spcPts val="3423"/>
                  </a:lnSpc>
                </a:pPr>
                <a:endParaRPr/>
              </a:p>
            </p:txBody>
          </p:sp>
        </p:grpSp>
        <p:sp>
          <p:nvSpPr>
            <p:cNvPr id="54" name="TextBox 54"/>
            <p:cNvSpPr txBox="1"/>
            <p:nvPr/>
          </p:nvSpPr>
          <p:spPr>
            <a:xfrm>
              <a:off x="19803579" y="3661875"/>
              <a:ext cx="2953419" cy="791622"/>
            </a:xfrm>
            <a:prstGeom prst="rect">
              <a:avLst/>
            </a:prstGeom>
          </p:spPr>
          <p:txBody>
            <a:bodyPr lIns="0" tIns="0" rIns="0" bIns="0" rtlCol="0" anchor="t">
              <a:spAutoFit/>
            </a:bodyPr>
            <a:lstStyle/>
            <a:p>
              <a:pPr algn="ctr">
                <a:lnSpc>
                  <a:spcPts val="2495"/>
                </a:lnSpc>
                <a:spcBef>
                  <a:spcPct val="0"/>
                </a:spcBef>
              </a:pPr>
              <a:r>
                <a:rPr lang="en-US" sz="1782" b="1">
                  <a:solidFill>
                    <a:srgbClr val="000000"/>
                  </a:solidFill>
                  <a:latin typeface="Canva Sans Bold"/>
                  <a:ea typeface="Canva Sans Bold"/>
                  <a:cs typeface="Canva Sans Bold"/>
                  <a:sym typeface="Canva Sans Bold"/>
                </a:rPr>
                <a:t>Slack Alert Notification System</a:t>
              </a:r>
            </a:p>
          </p:txBody>
        </p:sp>
        <p:sp>
          <p:nvSpPr>
            <p:cNvPr id="55" name="AutoShape 55"/>
            <p:cNvSpPr/>
            <p:nvPr/>
          </p:nvSpPr>
          <p:spPr>
            <a:xfrm>
              <a:off x="18329748" y="1887622"/>
              <a:ext cx="1521845" cy="0"/>
            </a:xfrm>
            <a:prstGeom prst="line">
              <a:avLst/>
            </a:prstGeom>
            <a:ln w="50800" cap="flat">
              <a:solidFill>
                <a:srgbClr val="FFFFFF"/>
              </a:solidFill>
              <a:prstDash val="solid"/>
              <a:headEnd type="none" w="sm" len="sm"/>
              <a:tailEnd type="triangle" w="lg" len="med"/>
            </a:ln>
          </p:spPr>
        </p:sp>
        <p:grpSp>
          <p:nvGrpSpPr>
            <p:cNvPr id="56" name="Group 56"/>
            <p:cNvGrpSpPr/>
            <p:nvPr/>
          </p:nvGrpSpPr>
          <p:grpSpPr>
            <a:xfrm>
              <a:off x="3176270" y="761837"/>
              <a:ext cx="973276" cy="973276"/>
              <a:chOff x="0" y="0"/>
              <a:chExt cx="812800" cy="812800"/>
            </a:xfrm>
          </p:grpSpPr>
          <p:sp>
            <p:nvSpPr>
              <p:cNvPr id="57" name="Freeform 5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58" name="TextBox 58"/>
              <p:cNvSpPr txBox="1"/>
              <p:nvPr/>
            </p:nvSpPr>
            <p:spPr>
              <a:xfrm>
                <a:off x="0" y="165100"/>
                <a:ext cx="711200" cy="444500"/>
              </a:xfrm>
              <a:prstGeom prst="rect">
                <a:avLst/>
              </a:prstGeom>
            </p:spPr>
            <p:txBody>
              <a:bodyPr lIns="50800" tIns="50800" rIns="50800" bIns="50800" rtlCol="0" anchor="ctr"/>
              <a:lstStyle/>
              <a:p>
                <a:pPr algn="ctr">
                  <a:lnSpc>
                    <a:spcPts val="3423"/>
                  </a:lnSpc>
                </a:pPr>
                <a:endParaRPr/>
              </a:p>
            </p:txBody>
          </p:sp>
        </p:grpSp>
        <p:grpSp>
          <p:nvGrpSpPr>
            <p:cNvPr id="59" name="Group 59"/>
            <p:cNvGrpSpPr/>
            <p:nvPr/>
          </p:nvGrpSpPr>
          <p:grpSpPr>
            <a:xfrm>
              <a:off x="16516404" y="5242373"/>
              <a:ext cx="884577" cy="884577"/>
              <a:chOff x="0" y="0"/>
              <a:chExt cx="812800" cy="812800"/>
            </a:xfrm>
          </p:grpSpPr>
          <p:sp>
            <p:nvSpPr>
              <p:cNvPr id="60" name="Freeform 6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61" name="TextBox 61"/>
              <p:cNvSpPr txBox="1"/>
              <p:nvPr/>
            </p:nvSpPr>
            <p:spPr>
              <a:xfrm>
                <a:off x="0" y="165100"/>
                <a:ext cx="711200" cy="444500"/>
              </a:xfrm>
              <a:prstGeom prst="rect">
                <a:avLst/>
              </a:prstGeom>
            </p:spPr>
            <p:txBody>
              <a:bodyPr lIns="50800" tIns="50800" rIns="50800" bIns="50800" rtlCol="0" anchor="ctr"/>
              <a:lstStyle/>
              <a:p>
                <a:pPr algn="ctr">
                  <a:lnSpc>
                    <a:spcPts val="3423"/>
                  </a:lnSpc>
                </a:pPr>
                <a:endParaRPr/>
              </a:p>
            </p:txBody>
          </p:sp>
        </p:grpSp>
        <p:grpSp>
          <p:nvGrpSpPr>
            <p:cNvPr id="62" name="Group 62"/>
            <p:cNvGrpSpPr/>
            <p:nvPr/>
          </p:nvGrpSpPr>
          <p:grpSpPr>
            <a:xfrm rot="5400000">
              <a:off x="20675194" y="4613288"/>
              <a:ext cx="973276" cy="973276"/>
              <a:chOff x="0" y="0"/>
              <a:chExt cx="812800" cy="812800"/>
            </a:xfrm>
          </p:grpSpPr>
          <p:sp>
            <p:nvSpPr>
              <p:cNvPr id="63" name="Freeform 6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64" name="TextBox 64"/>
              <p:cNvSpPr txBox="1"/>
              <p:nvPr/>
            </p:nvSpPr>
            <p:spPr>
              <a:xfrm>
                <a:off x="0" y="165100"/>
                <a:ext cx="711200" cy="444500"/>
              </a:xfrm>
              <a:prstGeom prst="rect">
                <a:avLst/>
              </a:prstGeom>
            </p:spPr>
            <p:txBody>
              <a:bodyPr lIns="50800" tIns="50800" rIns="50800" bIns="50800" rtlCol="0" anchor="ctr"/>
              <a:lstStyle/>
              <a:p>
                <a:pPr algn="ctr">
                  <a:lnSpc>
                    <a:spcPts val="3423"/>
                  </a:lnSpc>
                </a:pPr>
                <a:endParaRPr/>
              </a:p>
            </p:txBody>
          </p:sp>
        </p:grpSp>
        <p:grpSp>
          <p:nvGrpSpPr>
            <p:cNvPr id="65" name="Group 65"/>
            <p:cNvGrpSpPr/>
            <p:nvPr/>
          </p:nvGrpSpPr>
          <p:grpSpPr>
            <a:xfrm>
              <a:off x="12236630" y="939746"/>
              <a:ext cx="973276" cy="973276"/>
              <a:chOff x="0" y="0"/>
              <a:chExt cx="812800" cy="812800"/>
            </a:xfrm>
          </p:grpSpPr>
          <p:sp>
            <p:nvSpPr>
              <p:cNvPr id="66" name="Freeform 6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67" name="TextBox 67"/>
              <p:cNvSpPr txBox="1"/>
              <p:nvPr/>
            </p:nvSpPr>
            <p:spPr>
              <a:xfrm>
                <a:off x="0" y="165100"/>
                <a:ext cx="711200" cy="444500"/>
              </a:xfrm>
              <a:prstGeom prst="rect">
                <a:avLst/>
              </a:prstGeom>
            </p:spPr>
            <p:txBody>
              <a:bodyPr lIns="50800" tIns="50800" rIns="50800" bIns="50800" rtlCol="0" anchor="ctr"/>
              <a:lstStyle/>
              <a:p>
                <a:pPr algn="ctr">
                  <a:lnSpc>
                    <a:spcPts val="3423"/>
                  </a:lnSpc>
                </a:pPr>
                <a:endParaRPr/>
              </a:p>
            </p:txBody>
          </p:sp>
        </p:grpSp>
        <p:grpSp>
          <p:nvGrpSpPr>
            <p:cNvPr id="68" name="Group 68"/>
            <p:cNvGrpSpPr/>
            <p:nvPr/>
          </p:nvGrpSpPr>
          <p:grpSpPr>
            <a:xfrm rot="5400000">
              <a:off x="20675194" y="2434150"/>
              <a:ext cx="973276" cy="973276"/>
              <a:chOff x="0" y="0"/>
              <a:chExt cx="812800" cy="812800"/>
            </a:xfrm>
          </p:grpSpPr>
          <p:sp>
            <p:nvSpPr>
              <p:cNvPr id="69" name="Freeform 6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70" name="TextBox 70"/>
              <p:cNvSpPr txBox="1"/>
              <p:nvPr/>
            </p:nvSpPr>
            <p:spPr>
              <a:xfrm>
                <a:off x="0" y="165100"/>
                <a:ext cx="711200" cy="444500"/>
              </a:xfrm>
              <a:prstGeom prst="rect">
                <a:avLst/>
              </a:prstGeom>
            </p:spPr>
            <p:txBody>
              <a:bodyPr lIns="50800" tIns="50800" rIns="50800" bIns="50800" rtlCol="0" anchor="ctr"/>
              <a:lstStyle/>
              <a:p>
                <a:pPr algn="ctr">
                  <a:lnSpc>
                    <a:spcPts val="3423"/>
                  </a:lnSpc>
                </a:pPr>
                <a:endParaRPr/>
              </a:p>
            </p:txBody>
          </p:sp>
        </p:grpSp>
        <p:sp>
          <p:nvSpPr>
            <p:cNvPr id="71" name="AutoShape 71"/>
            <p:cNvSpPr/>
            <p:nvPr/>
          </p:nvSpPr>
          <p:spPr>
            <a:xfrm flipV="1">
              <a:off x="18329748" y="1887622"/>
              <a:ext cx="0" cy="3126455"/>
            </a:xfrm>
            <a:prstGeom prst="line">
              <a:avLst/>
            </a:prstGeom>
            <a:ln w="50800" cap="flat">
              <a:solidFill>
                <a:srgbClr val="FFFFFF"/>
              </a:solidFill>
              <a:prstDash val="solid"/>
              <a:headEnd type="none" w="sm" len="sm"/>
              <a:tailEnd type="none" w="sm" len="sm"/>
            </a:ln>
          </p:spPr>
        </p:sp>
        <p:grpSp>
          <p:nvGrpSpPr>
            <p:cNvPr id="72" name="Group 72"/>
            <p:cNvGrpSpPr/>
            <p:nvPr/>
          </p:nvGrpSpPr>
          <p:grpSpPr>
            <a:xfrm rot="5400000">
              <a:off x="14491196" y="3655240"/>
              <a:ext cx="654248" cy="654248"/>
              <a:chOff x="0" y="0"/>
              <a:chExt cx="812800" cy="812800"/>
            </a:xfrm>
          </p:grpSpPr>
          <p:sp>
            <p:nvSpPr>
              <p:cNvPr id="73" name="Freeform 7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74" name="TextBox 74"/>
              <p:cNvSpPr txBox="1"/>
              <p:nvPr/>
            </p:nvSpPr>
            <p:spPr>
              <a:xfrm>
                <a:off x="0" y="165100"/>
                <a:ext cx="711200" cy="444500"/>
              </a:xfrm>
              <a:prstGeom prst="rect">
                <a:avLst/>
              </a:prstGeom>
            </p:spPr>
            <p:txBody>
              <a:bodyPr lIns="50800" tIns="50800" rIns="50800" bIns="50800" rtlCol="0" anchor="ctr"/>
              <a:lstStyle/>
              <a:p>
                <a:pPr algn="ctr">
                  <a:lnSpc>
                    <a:spcPts val="3423"/>
                  </a:lnSpc>
                </a:pPr>
                <a:endParaRPr/>
              </a:p>
            </p:txBody>
          </p:sp>
        </p:grpSp>
        <p:sp>
          <p:nvSpPr>
            <p:cNvPr id="75" name="AutoShape 75"/>
            <p:cNvSpPr/>
            <p:nvPr/>
          </p:nvSpPr>
          <p:spPr>
            <a:xfrm flipV="1">
              <a:off x="2847796" y="2241809"/>
              <a:ext cx="0" cy="1357957"/>
            </a:xfrm>
            <a:prstGeom prst="line">
              <a:avLst/>
            </a:prstGeom>
            <a:ln w="50800" cap="flat">
              <a:solidFill>
                <a:srgbClr val="FFFFFF"/>
              </a:solidFill>
              <a:prstDash val="solid"/>
              <a:headEnd type="none" w="sm" len="sm"/>
              <a:tailEnd type="none" w="sm" len="sm"/>
            </a:ln>
          </p:spPr>
        </p:sp>
        <p:sp>
          <p:nvSpPr>
            <p:cNvPr id="76" name="AutoShape 76"/>
            <p:cNvSpPr/>
            <p:nvPr/>
          </p:nvSpPr>
          <p:spPr>
            <a:xfrm flipV="1">
              <a:off x="6762821" y="2241809"/>
              <a:ext cx="0" cy="1357957"/>
            </a:xfrm>
            <a:prstGeom prst="line">
              <a:avLst/>
            </a:prstGeom>
            <a:ln w="50800" cap="flat">
              <a:solidFill>
                <a:srgbClr val="FFFFFF"/>
              </a:solidFill>
              <a:prstDash val="solid"/>
              <a:headEnd type="none" w="sm" len="sm"/>
              <a:tailEnd type="none" w="sm" len="sm"/>
            </a:ln>
          </p:spPr>
        </p:sp>
        <p:sp>
          <p:nvSpPr>
            <p:cNvPr id="77" name="AutoShape 77"/>
            <p:cNvSpPr/>
            <p:nvPr/>
          </p:nvSpPr>
          <p:spPr>
            <a:xfrm>
              <a:off x="2847796" y="2241809"/>
              <a:ext cx="3915025" cy="0"/>
            </a:xfrm>
            <a:prstGeom prst="line">
              <a:avLst/>
            </a:prstGeom>
            <a:ln w="50800" cap="flat">
              <a:solidFill>
                <a:srgbClr val="FFFFFF"/>
              </a:solidFill>
              <a:prstDash val="solid"/>
              <a:headEnd type="none" w="sm" len="sm"/>
              <a:tailEnd type="none" w="sm" len="sm"/>
            </a:ln>
          </p:spPr>
        </p:sp>
        <p:sp>
          <p:nvSpPr>
            <p:cNvPr id="78" name="AutoShape 78"/>
            <p:cNvSpPr/>
            <p:nvPr/>
          </p:nvSpPr>
          <p:spPr>
            <a:xfrm flipV="1">
              <a:off x="5347460" y="1575881"/>
              <a:ext cx="0" cy="739012"/>
            </a:xfrm>
            <a:prstGeom prst="line">
              <a:avLst/>
            </a:prstGeom>
            <a:ln w="50800" cap="flat">
              <a:solidFill>
                <a:srgbClr val="FFFFFF"/>
              </a:solidFill>
              <a:prstDash val="solid"/>
              <a:headEnd type="none" w="sm" len="sm"/>
              <a:tailEnd type="none" w="sm" len="sm"/>
            </a:ln>
          </p:spPr>
        </p:sp>
        <p:sp>
          <p:nvSpPr>
            <p:cNvPr id="79" name="AutoShape 79"/>
            <p:cNvSpPr/>
            <p:nvPr/>
          </p:nvSpPr>
          <p:spPr>
            <a:xfrm>
              <a:off x="2847796" y="4528198"/>
              <a:ext cx="0" cy="1428351"/>
            </a:xfrm>
            <a:prstGeom prst="line">
              <a:avLst/>
            </a:prstGeom>
            <a:ln w="50800" cap="flat">
              <a:solidFill>
                <a:srgbClr val="FFFFFF"/>
              </a:solidFill>
              <a:prstDash val="solid"/>
              <a:headEnd type="none" w="sm" len="sm"/>
              <a:tailEnd type="triangle" w="lg" len="med"/>
            </a:ln>
          </p:spPr>
        </p:sp>
        <p:grpSp>
          <p:nvGrpSpPr>
            <p:cNvPr id="80" name="Group 80"/>
            <p:cNvGrpSpPr/>
            <p:nvPr/>
          </p:nvGrpSpPr>
          <p:grpSpPr>
            <a:xfrm>
              <a:off x="1367621" y="3599766"/>
              <a:ext cx="2960351" cy="1342308"/>
              <a:chOff x="0" y="0"/>
              <a:chExt cx="870794" cy="394843"/>
            </a:xfrm>
          </p:grpSpPr>
          <p:sp>
            <p:nvSpPr>
              <p:cNvPr id="81" name="Freeform 81"/>
              <p:cNvSpPr/>
              <p:nvPr/>
            </p:nvSpPr>
            <p:spPr>
              <a:xfrm>
                <a:off x="0" y="0"/>
                <a:ext cx="870794" cy="394843"/>
              </a:xfrm>
              <a:custGeom>
                <a:avLst/>
                <a:gdLst/>
                <a:ahLst/>
                <a:cxnLst/>
                <a:rect l="l" t="t" r="r" b="b"/>
                <a:pathLst>
                  <a:path w="870794" h="394843">
                    <a:moveTo>
                      <a:pt x="0" y="0"/>
                    </a:moveTo>
                    <a:lnTo>
                      <a:pt x="870794" y="0"/>
                    </a:lnTo>
                    <a:lnTo>
                      <a:pt x="870794" y="394843"/>
                    </a:lnTo>
                    <a:lnTo>
                      <a:pt x="0" y="394843"/>
                    </a:lnTo>
                    <a:close/>
                  </a:path>
                </a:pathLst>
              </a:custGeom>
              <a:solidFill>
                <a:srgbClr val="FFFFFF"/>
              </a:solidFill>
            </p:spPr>
          </p:sp>
          <p:sp>
            <p:nvSpPr>
              <p:cNvPr id="82" name="TextBox 82"/>
              <p:cNvSpPr txBox="1"/>
              <p:nvPr/>
            </p:nvSpPr>
            <p:spPr>
              <a:xfrm>
                <a:off x="0" y="-38100"/>
                <a:ext cx="870794" cy="432943"/>
              </a:xfrm>
              <a:prstGeom prst="rect">
                <a:avLst/>
              </a:prstGeom>
            </p:spPr>
            <p:txBody>
              <a:bodyPr lIns="34114" tIns="34114" rIns="34114" bIns="34114" rtlCol="0" anchor="ctr"/>
              <a:lstStyle/>
              <a:p>
                <a:pPr algn="ctr">
                  <a:lnSpc>
                    <a:spcPts val="3423"/>
                  </a:lnSpc>
                </a:pPr>
                <a:endParaRPr/>
              </a:p>
            </p:txBody>
          </p:sp>
        </p:grpSp>
        <p:sp>
          <p:nvSpPr>
            <p:cNvPr id="83" name="TextBox 83"/>
            <p:cNvSpPr txBox="1"/>
            <p:nvPr/>
          </p:nvSpPr>
          <p:spPr>
            <a:xfrm>
              <a:off x="1367621" y="3694489"/>
              <a:ext cx="2960351" cy="1124288"/>
            </a:xfrm>
            <a:prstGeom prst="rect">
              <a:avLst/>
            </a:prstGeom>
          </p:spPr>
          <p:txBody>
            <a:bodyPr lIns="0" tIns="0" rIns="0" bIns="0" rtlCol="0" anchor="t">
              <a:spAutoFit/>
            </a:bodyPr>
            <a:lstStyle/>
            <a:p>
              <a:pPr algn="ctr">
                <a:lnSpc>
                  <a:spcPts val="2299"/>
                </a:lnSpc>
                <a:spcBef>
                  <a:spcPct val="0"/>
                </a:spcBef>
              </a:pPr>
              <a:r>
                <a:rPr lang="en-US" sz="1642" b="1">
                  <a:solidFill>
                    <a:srgbClr val="000000"/>
                  </a:solidFill>
                  <a:latin typeface="Canva Sans Bold"/>
                  <a:ea typeface="Canva Sans Bold"/>
                  <a:cs typeface="Canva Sans Bold"/>
                  <a:sym typeface="Canva Sans Bold"/>
                </a:rPr>
                <a:t>Global Supply Chain Disruption Data (using News API)</a:t>
              </a:r>
            </a:p>
          </p:txBody>
        </p:sp>
        <p:sp>
          <p:nvSpPr>
            <p:cNvPr id="84" name="AutoShape 84"/>
            <p:cNvSpPr/>
            <p:nvPr/>
          </p:nvSpPr>
          <p:spPr>
            <a:xfrm flipH="1" flipV="1">
              <a:off x="10437263" y="2413232"/>
              <a:ext cx="1605" cy="1569131"/>
            </a:xfrm>
            <a:prstGeom prst="line">
              <a:avLst/>
            </a:prstGeom>
            <a:ln w="50800" cap="flat">
              <a:solidFill>
                <a:srgbClr val="FFFFFF"/>
              </a:solidFill>
              <a:prstDash val="solid"/>
              <a:headEnd type="none" w="sm" len="sm"/>
              <a:tailEnd type="triangle" w="lg" len="med"/>
            </a:ln>
          </p:spPr>
        </p:sp>
        <p:sp>
          <p:nvSpPr>
            <p:cNvPr id="85" name="AutoShape 85"/>
            <p:cNvSpPr/>
            <p:nvPr/>
          </p:nvSpPr>
          <p:spPr>
            <a:xfrm flipV="1">
              <a:off x="8254382" y="3982364"/>
              <a:ext cx="2184485" cy="12400"/>
            </a:xfrm>
            <a:prstGeom prst="line">
              <a:avLst/>
            </a:prstGeom>
            <a:ln w="50800" cap="flat">
              <a:solidFill>
                <a:srgbClr val="FFFFFF"/>
              </a:solidFill>
              <a:prstDash val="solid"/>
              <a:headEnd type="none" w="sm" len="sm"/>
              <a:tailEnd type="none" w="sm" len="sm"/>
            </a:ln>
          </p:spPr>
        </p:sp>
        <p:sp>
          <p:nvSpPr>
            <p:cNvPr id="86" name="TextBox 86"/>
            <p:cNvSpPr txBox="1"/>
            <p:nvPr/>
          </p:nvSpPr>
          <p:spPr>
            <a:xfrm>
              <a:off x="16304057" y="6233427"/>
              <a:ext cx="805061" cy="612531"/>
            </a:xfrm>
            <a:prstGeom prst="rect">
              <a:avLst/>
            </a:prstGeom>
          </p:spPr>
          <p:txBody>
            <a:bodyPr lIns="0" tIns="0" rIns="0" bIns="0" rtlCol="0" anchor="t">
              <a:spAutoFit/>
            </a:bodyPr>
            <a:lstStyle/>
            <a:p>
              <a:pPr algn="ctr">
                <a:lnSpc>
                  <a:spcPts val="3947"/>
                </a:lnSpc>
                <a:spcBef>
                  <a:spcPct val="0"/>
                </a:spcBef>
              </a:pPr>
              <a:r>
                <a:rPr lang="en-US" sz="2819">
                  <a:solidFill>
                    <a:srgbClr val="FFFFFF"/>
                  </a:solidFill>
                  <a:latin typeface="Canva Sans"/>
                  <a:ea typeface="Canva Sans"/>
                  <a:cs typeface="Canva Sans"/>
                  <a:sym typeface="Canva Sans"/>
                </a:rPr>
                <a:t>Yes</a:t>
              </a:r>
            </a:p>
          </p:txBody>
        </p:sp>
        <p:sp>
          <p:nvSpPr>
            <p:cNvPr id="87" name="TextBox 87"/>
            <p:cNvSpPr txBox="1"/>
            <p:nvPr/>
          </p:nvSpPr>
          <p:spPr>
            <a:xfrm>
              <a:off x="12826585" y="6515880"/>
              <a:ext cx="658614" cy="612531"/>
            </a:xfrm>
            <a:prstGeom prst="rect">
              <a:avLst/>
            </a:prstGeom>
          </p:spPr>
          <p:txBody>
            <a:bodyPr lIns="0" tIns="0" rIns="0" bIns="0" rtlCol="0" anchor="t">
              <a:spAutoFit/>
            </a:bodyPr>
            <a:lstStyle/>
            <a:p>
              <a:pPr algn="ctr">
                <a:lnSpc>
                  <a:spcPts val="3947"/>
                </a:lnSpc>
                <a:spcBef>
                  <a:spcPct val="0"/>
                </a:spcBef>
              </a:pPr>
              <a:r>
                <a:rPr lang="en-US" sz="2819">
                  <a:solidFill>
                    <a:srgbClr val="FFFFFF"/>
                  </a:solidFill>
                  <a:latin typeface="Canva Sans"/>
                  <a:ea typeface="Canva Sans"/>
                  <a:cs typeface="Canva Sans"/>
                  <a:sym typeface="Canva Sans"/>
                </a:rPr>
                <a:t>No</a:t>
              </a:r>
            </a:p>
          </p:txBody>
        </p:sp>
        <p:sp>
          <p:nvSpPr>
            <p:cNvPr id="88" name="AutoShape 88"/>
            <p:cNvSpPr/>
            <p:nvPr/>
          </p:nvSpPr>
          <p:spPr>
            <a:xfrm>
              <a:off x="12010254" y="3171545"/>
              <a:ext cx="0" cy="4283809"/>
            </a:xfrm>
            <a:prstGeom prst="line">
              <a:avLst/>
            </a:prstGeom>
            <a:ln w="50800" cap="flat">
              <a:solidFill>
                <a:srgbClr val="FFFFFF"/>
              </a:solidFill>
              <a:prstDash val="solid"/>
              <a:headEnd type="none" w="sm" len="sm"/>
              <a:tailEnd type="none" w="sm" len="sm"/>
            </a:ln>
          </p:spPr>
        </p:sp>
        <p:sp>
          <p:nvSpPr>
            <p:cNvPr id="89" name="AutoShape 89"/>
            <p:cNvSpPr/>
            <p:nvPr/>
          </p:nvSpPr>
          <p:spPr>
            <a:xfrm>
              <a:off x="12010254" y="7455354"/>
              <a:ext cx="2823402" cy="0"/>
            </a:xfrm>
            <a:prstGeom prst="line">
              <a:avLst/>
            </a:prstGeom>
            <a:ln w="50800" cap="flat">
              <a:solidFill>
                <a:srgbClr val="FFFFFF"/>
              </a:solidFill>
              <a:prstDash val="solid"/>
              <a:headEnd type="none" w="sm" len="sm"/>
              <a:tailEnd type="none" w="sm" len="sm"/>
            </a:ln>
          </p:spPr>
        </p:sp>
        <p:sp>
          <p:nvSpPr>
            <p:cNvPr id="90" name="AutoShape 90"/>
            <p:cNvSpPr/>
            <p:nvPr/>
          </p:nvSpPr>
          <p:spPr>
            <a:xfrm flipV="1">
              <a:off x="12010254" y="3171545"/>
              <a:ext cx="1145638" cy="27683"/>
            </a:xfrm>
            <a:prstGeom prst="line">
              <a:avLst/>
            </a:prstGeom>
            <a:ln w="50800" cap="flat">
              <a:solidFill>
                <a:srgbClr val="FFFFFF"/>
              </a:solidFill>
              <a:prstDash val="solid"/>
              <a:headEnd type="none" w="sm" len="sm"/>
              <a:tailEnd type="triangle" w="lg" len="med"/>
            </a:ln>
          </p:spPr>
        </p:sp>
        <p:sp>
          <p:nvSpPr>
            <p:cNvPr id="91" name="AutoShape 91"/>
            <p:cNvSpPr/>
            <p:nvPr/>
          </p:nvSpPr>
          <p:spPr>
            <a:xfrm>
              <a:off x="14808256" y="6865048"/>
              <a:ext cx="0" cy="590306"/>
            </a:xfrm>
            <a:prstGeom prst="line">
              <a:avLst/>
            </a:prstGeom>
            <a:ln w="50800" cap="flat">
              <a:solidFill>
                <a:srgbClr val="FFFFFF"/>
              </a:solidFill>
              <a:prstDash val="solid"/>
              <a:headEnd type="none" w="sm" len="sm"/>
              <a:tailEnd type="none" w="sm" len="sm"/>
            </a:ln>
          </p:spPr>
        </p:sp>
        <p:sp>
          <p:nvSpPr>
            <p:cNvPr id="92" name="AutoShape 92"/>
            <p:cNvSpPr/>
            <p:nvPr/>
          </p:nvSpPr>
          <p:spPr>
            <a:xfrm>
              <a:off x="14818320" y="1887622"/>
              <a:ext cx="0" cy="590306"/>
            </a:xfrm>
            <a:prstGeom prst="line">
              <a:avLst/>
            </a:prstGeom>
            <a:ln w="50800" cap="flat">
              <a:solidFill>
                <a:srgbClr val="FFFFFF"/>
              </a:solidFill>
              <a:prstDash val="solid"/>
              <a:headEnd type="none" w="sm" len="sm"/>
              <a:tailEnd type="none" w="sm" len="sm"/>
            </a:ln>
          </p:spPr>
        </p:sp>
      </p:grpSp>
      <p:sp>
        <p:nvSpPr>
          <p:cNvPr id="93" name="TextBox 93"/>
          <p:cNvSpPr txBox="1"/>
          <p:nvPr/>
        </p:nvSpPr>
        <p:spPr>
          <a:xfrm>
            <a:off x="514350" y="8447949"/>
            <a:ext cx="17259300" cy="1364777"/>
          </a:xfrm>
          <a:prstGeom prst="rect">
            <a:avLst/>
          </a:prstGeom>
        </p:spPr>
        <p:txBody>
          <a:bodyPr lIns="0" tIns="0" rIns="0" bIns="0" rtlCol="0" anchor="t">
            <a:spAutoFit/>
          </a:bodyPr>
          <a:lstStyle/>
          <a:p>
            <a:pPr algn="ctr">
              <a:lnSpc>
                <a:spcPts val="2729"/>
              </a:lnSpc>
              <a:spcBef>
                <a:spcPct val="0"/>
              </a:spcBef>
            </a:pPr>
            <a:r>
              <a:rPr lang="en-US" sz="1949">
                <a:solidFill>
                  <a:srgbClr val="FFFFFF"/>
                </a:solidFill>
                <a:latin typeface="Canva Sans"/>
                <a:ea typeface="Canva Sans"/>
                <a:cs typeface="Canva Sans"/>
                <a:sym typeface="Canva Sans"/>
              </a:rPr>
              <a:t>The above architecture diagram illustrates the methodology and approach for the supply chain project. It begins with data collection from sources like global disruption data (via News API) and product data, stored locally. The data undergoes preprocessing (handling missing values) and is fed into the XGBoost model for training, iterating until accuracy is achieved. The trained model integrates into an ERP system with real-time alert notifications (via Slack) and powers the LogistiQ Dashboard for actionable insights.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807466" y="2141902"/>
            <a:ext cx="2070331" cy="2059038"/>
          </a:xfrm>
          <a:custGeom>
            <a:avLst/>
            <a:gdLst/>
            <a:ahLst/>
            <a:cxnLst/>
            <a:rect l="l" t="t" r="r" b="b"/>
            <a:pathLst>
              <a:path w="2070331" h="2059038">
                <a:moveTo>
                  <a:pt x="0" y="0"/>
                </a:moveTo>
                <a:lnTo>
                  <a:pt x="2070331" y="0"/>
                </a:lnTo>
                <a:lnTo>
                  <a:pt x="2070331" y="2059038"/>
                </a:lnTo>
                <a:lnTo>
                  <a:pt x="0" y="20590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807466" y="6595944"/>
            <a:ext cx="3341579" cy="3207916"/>
          </a:xfrm>
          <a:custGeom>
            <a:avLst/>
            <a:gdLst/>
            <a:ahLst/>
            <a:cxnLst/>
            <a:rect l="l" t="t" r="r" b="b"/>
            <a:pathLst>
              <a:path w="3341579" h="3207916">
                <a:moveTo>
                  <a:pt x="0" y="0"/>
                </a:moveTo>
                <a:lnTo>
                  <a:pt x="3341580" y="0"/>
                </a:lnTo>
                <a:lnTo>
                  <a:pt x="3341580" y="3207916"/>
                </a:lnTo>
                <a:lnTo>
                  <a:pt x="0" y="3207916"/>
                </a:lnTo>
                <a:lnTo>
                  <a:pt x="0" y="0"/>
                </a:lnTo>
                <a:close/>
              </a:path>
            </a:pathLst>
          </a:custGeom>
          <a:blipFill>
            <a:blip r:embed="rId4"/>
            <a:stretch>
              <a:fillRect/>
            </a:stretch>
          </a:blipFill>
        </p:spPr>
      </p:sp>
      <p:sp>
        <p:nvSpPr>
          <p:cNvPr id="4" name="TextBox 4"/>
          <p:cNvSpPr txBox="1"/>
          <p:nvPr/>
        </p:nvSpPr>
        <p:spPr>
          <a:xfrm>
            <a:off x="3282873" y="2522695"/>
            <a:ext cx="6209557" cy="1261857"/>
          </a:xfrm>
          <a:prstGeom prst="rect">
            <a:avLst/>
          </a:prstGeom>
        </p:spPr>
        <p:txBody>
          <a:bodyPr lIns="0" tIns="0" rIns="0" bIns="0" rtlCol="0" anchor="t">
            <a:spAutoFit/>
          </a:bodyPr>
          <a:lstStyle/>
          <a:p>
            <a:pPr algn="just">
              <a:lnSpc>
                <a:spcPts val="3423"/>
              </a:lnSpc>
            </a:pPr>
            <a:r>
              <a:rPr lang="en-US" sz="2445" b="1">
                <a:solidFill>
                  <a:srgbClr val="FFFFFF"/>
                </a:solidFill>
                <a:latin typeface="Canva Sans Bold"/>
                <a:ea typeface="Canva Sans Bold"/>
                <a:cs typeface="Canva Sans Bold"/>
                <a:sym typeface="Canva Sans Bold"/>
              </a:rPr>
              <a:t>Python:</a:t>
            </a:r>
            <a:r>
              <a:rPr lang="en-US" sz="2445">
                <a:solidFill>
                  <a:srgbClr val="FFFFFF"/>
                </a:solidFill>
                <a:latin typeface="Canva Sans"/>
                <a:ea typeface="Canva Sans"/>
                <a:cs typeface="Canva Sans"/>
                <a:sym typeface="Canva Sans"/>
              </a:rPr>
              <a:t> Core programming language for ML models and backend scripting.</a:t>
            </a:r>
          </a:p>
          <a:p>
            <a:pPr algn="just">
              <a:lnSpc>
                <a:spcPts val="3423"/>
              </a:lnSpc>
            </a:pPr>
            <a:endParaRPr lang="en-US" sz="2445">
              <a:solidFill>
                <a:srgbClr val="FFFFFF"/>
              </a:solidFill>
              <a:latin typeface="Canva Sans"/>
              <a:ea typeface="Canva Sans"/>
              <a:cs typeface="Canva Sans"/>
              <a:sym typeface="Canva Sans"/>
            </a:endParaRPr>
          </a:p>
        </p:txBody>
      </p:sp>
      <p:sp>
        <p:nvSpPr>
          <p:cNvPr id="5" name="Freeform 5"/>
          <p:cNvSpPr/>
          <p:nvPr/>
        </p:nvSpPr>
        <p:spPr>
          <a:xfrm>
            <a:off x="7512666" y="4432333"/>
            <a:ext cx="2213510" cy="2451551"/>
          </a:xfrm>
          <a:custGeom>
            <a:avLst/>
            <a:gdLst/>
            <a:ahLst/>
            <a:cxnLst/>
            <a:rect l="l" t="t" r="r" b="b"/>
            <a:pathLst>
              <a:path w="2213510" h="2451551">
                <a:moveTo>
                  <a:pt x="0" y="0"/>
                </a:moveTo>
                <a:lnTo>
                  <a:pt x="2213510" y="0"/>
                </a:lnTo>
                <a:lnTo>
                  <a:pt x="2213510" y="2451551"/>
                </a:lnTo>
                <a:lnTo>
                  <a:pt x="0" y="245155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Freeform 6"/>
          <p:cNvSpPr/>
          <p:nvPr/>
        </p:nvSpPr>
        <p:spPr>
          <a:xfrm>
            <a:off x="10135751" y="2141902"/>
            <a:ext cx="2554847" cy="2554847"/>
          </a:xfrm>
          <a:custGeom>
            <a:avLst/>
            <a:gdLst/>
            <a:ahLst/>
            <a:cxnLst/>
            <a:rect l="l" t="t" r="r" b="b"/>
            <a:pathLst>
              <a:path w="2554847" h="2554847">
                <a:moveTo>
                  <a:pt x="0" y="0"/>
                </a:moveTo>
                <a:lnTo>
                  <a:pt x="2554847" y="0"/>
                </a:lnTo>
                <a:lnTo>
                  <a:pt x="2554847" y="2554846"/>
                </a:lnTo>
                <a:lnTo>
                  <a:pt x="0" y="255484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 name="Freeform 7"/>
          <p:cNvSpPr/>
          <p:nvPr/>
        </p:nvSpPr>
        <p:spPr>
          <a:xfrm>
            <a:off x="9921933" y="6112058"/>
            <a:ext cx="2768665" cy="2470392"/>
          </a:xfrm>
          <a:custGeom>
            <a:avLst/>
            <a:gdLst/>
            <a:ahLst/>
            <a:cxnLst/>
            <a:rect l="l" t="t" r="r" b="b"/>
            <a:pathLst>
              <a:path w="2768665" h="2470392">
                <a:moveTo>
                  <a:pt x="0" y="0"/>
                </a:moveTo>
                <a:lnTo>
                  <a:pt x="2768665" y="0"/>
                </a:lnTo>
                <a:lnTo>
                  <a:pt x="2768665" y="2470392"/>
                </a:lnTo>
                <a:lnTo>
                  <a:pt x="0" y="247039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8" name="TextBox 8"/>
          <p:cNvSpPr txBox="1"/>
          <p:nvPr/>
        </p:nvSpPr>
        <p:spPr>
          <a:xfrm>
            <a:off x="3581400" y="347404"/>
            <a:ext cx="11042749" cy="1269578"/>
          </a:xfrm>
          <a:prstGeom prst="rect">
            <a:avLst/>
          </a:prstGeom>
        </p:spPr>
        <p:txBody>
          <a:bodyPr wrap="square" lIns="0" tIns="0" rIns="0" bIns="0" rtlCol="0" anchor="t">
            <a:spAutoFit/>
          </a:bodyPr>
          <a:lstStyle/>
          <a:p>
            <a:pPr algn="ctr">
              <a:lnSpc>
                <a:spcPts val="9925"/>
              </a:lnSpc>
            </a:pPr>
            <a:r>
              <a:rPr lang="en-US" sz="7089" b="1" dirty="0" smtClean="0">
                <a:solidFill>
                  <a:srgbClr val="FFFFFF"/>
                </a:solidFill>
                <a:latin typeface="Canva Sans Bold"/>
                <a:ea typeface="Canva Sans Bold"/>
                <a:cs typeface="Canva Sans Bold"/>
                <a:sym typeface="Canva Sans Bold"/>
              </a:rPr>
              <a:t>Technology </a:t>
            </a:r>
            <a:r>
              <a:rPr lang="en-US" sz="7089" b="1" dirty="0" smtClean="0">
                <a:solidFill>
                  <a:srgbClr val="CB5EFF"/>
                </a:solidFill>
                <a:latin typeface="Canva Sans Bold"/>
                <a:ea typeface="Canva Sans Bold"/>
                <a:cs typeface="Canva Sans Bold"/>
                <a:sym typeface="Canva Sans Bold"/>
              </a:rPr>
              <a:t>Stack</a:t>
            </a:r>
            <a:endParaRPr lang="en-US" sz="7089" b="1" dirty="0">
              <a:solidFill>
                <a:srgbClr val="CB5EFF"/>
              </a:solidFill>
              <a:latin typeface="Canva Sans Bold"/>
              <a:ea typeface="Canva Sans Bold"/>
              <a:cs typeface="Canva Sans Bold"/>
              <a:sym typeface="Canva Sans Bold"/>
            </a:endParaRPr>
          </a:p>
        </p:txBody>
      </p:sp>
      <p:sp>
        <p:nvSpPr>
          <p:cNvPr id="9" name="TextBox 9"/>
          <p:cNvSpPr txBox="1"/>
          <p:nvPr/>
        </p:nvSpPr>
        <p:spPr>
          <a:xfrm>
            <a:off x="1044267" y="4963611"/>
            <a:ext cx="6209557" cy="833232"/>
          </a:xfrm>
          <a:prstGeom prst="rect">
            <a:avLst/>
          </a:prstGeom>
        </p:spPr>
        <p:txBody>
          <a:bodyPr lIns="0" tIns="0" rIns="0" bIns="0" rtlCol="0" anchor="t">
            <a:spAutoFit/>
          </a:bodyPr>
          <a:lstStyle/>
          <a:p>
            <a:pPr algn="just">
              <a:lnSpc>
                <a:spcPts val="3423"/>
              </a:lnSpc>
            </a:pPr>
            <a:r>
              <a:rPr lang="en-US" sz="2445" b="1">
                <a:solidFill>
                  <a:srgbClr val="FFFFFF"/>
                </a:solidFill>
                <a:latin typeface="Canva Sans Bold"/>
                <a:ea typeface="Canva Sans Bold"/>
                <a:cs typeface="Canva Sans Bold"/>
                <a:sym typeface="Canva Sans Bold"/>
              </a:rPr>
              <a:t>PostgreSQL: </a:t>
            </a:r>
            <a:r>
              <a:rPr lang="en-US" sz="2445">
                <a:solidFill>
                  <a:srgbClr val="FFFFFF"/>
                </a:solidFill>
                <a:latin typeface="Canva Sans"/>
                <a:ea typeface="Canva Sans"/>
                <a:cs typeface="Canva Sans"/>
                <a:sym typeface="Canva Sans"/>
              </a:rPr>
              <a:t>Relational database for storing supply chain and inventory data.</a:t>
            </a:r>
          </a:p>
        </p:txBody>
      </p:sp>
      <p:sp>
        <p:nvSpPr>
          <p:cNvPr id="10" name="TextBox 10"/>
          <p:cNvSpPr txBox="1"/>
          <p:nvPr/>
        </p:nvSpPr>
        <p:spPr>
          <a:xfrm>
            <a:off x="4577019" y="7933724"/>
            <a:ext cx="4915411" cy="1261857"/>
          </a:xfrm>
          <a:prstGeom prst="rect">
            <a:avLst/>
          </a:prstGeom>
        </p:spPr>
        <p:txBody>
          <a:bodyPr lIns="0" tIns="0" rIns="0" bIns="0" rtlCol="0" anchor="t">
            <a:spAutoFit/>
          </a:bodyPr>
          <a:lstStyle/>
          <a:p>
            <a:pPr algn="just">
              <a:lnSpc>
                <a:spcPts val="3423"/>
              </a:lnSpc>
            </a:pPr>
            <a:r>
              <a:rPr lang="en-US" sz="2445" b="1">
                <a:solidFill>
                  <a:srgbClr val="FFFFFF"/>
                </a:solidFill>
                <a:latin typeface="Canva Sans Bold"/>
                <a:ea typeface="Canva Sans Bold"/>
                <a:cs typeface="Canva Sans Bold"/>
                <a:sym typeface="Canva Sans Bold"/>
              </a:rPr>
              <a:t>Streamlit:</a:t>
            </a:r>
            <a:r>
              <a:rPr lang="en-US" sz="2445">
                <a:solidFill>
                  <a:srgbClr val="FFFFFF"/>
                </a:solidFill>
                <a:latin typeface="Canva Sans"/>
                <a:ea typeface="Canva Sans"/>
                <a:cs typeface="Canva Sans"/>
                <a:sym typeface="Canva Sans"/>
              </a:rPr>
              <a:t> Used to build an interactive and dynamic web-based dashboard.</a:t>
            </a:r>
          </a:p>
        </p:txBody>
      </p:sp>
      <p:sp>
        <p:nvSpPr>
          <p:cNvPr id="11" name="TextBox 11"/>
          <p:cNvSpPr txBox="1"/>
          <p:nvPr/>
        </p:nvSpPr>
        <p:spPr>
          <a:xfrm>
            <a:off x="12920512" y="6284682"/>
            <a:ext cx="4775255" cy="1690482"/>
          </a:xfrm>
          <a:prstGeom prst="rect">
            <a:avLst/>
          </a:prstGeom>
        </p:spPr>
        <p:txBody>
          <a:bodyPr lIns="0" tIns="0" rIns="0" bIns="0" rtlCol="0" anchor="t">
            <a:spAutoFit/>
          </a:bodyPr>
          <a:lstStyle/>
          <a:p>
            <a:pPr algn="just">
              <a:lnSpc>
                <a:spcPts val="3423"/>
              </a:lnSpc>
            </a:pPr>
            <a:r>
              <a:rPr lang="en-US" sz="2445" b="1">
                <a:solidFill>
                  <a:srgbClr val="FFFFFF"/>
                </a:solidFill>
                <a:latin typeface="Canva Sans Bold"/>
                <a:ea typeface="Canva Sans Bold"/>
                <a:cs typeface="Canva Sans Bold"/>
                <a:sym typeface="Canva Sans Bold"/>
              </a:rPr>
              <a:t>Matplotlib &amp; Seaborn</a:t>
            </a:r>
            <a:r>
              <a:rPr lang="en-US" sz="2445">
                <a:solidFill>
                  <a:srgbClr val="FFFFFF"/>
                </a:solidFill>
                <a:latin typeface="Canva Sans"/>
                <a:ea typeface="Canva Sans"/>
                <a:cs typeface="Canva Sans"/>
                <a:sym typeface="Canva Sans"/>
              </a:rPr>
              <a:t>: Visualization libraries to display trends and risks in the dashboard.</a:t>
            </a:r>
          </a:p>
        </p:txBody>
      </p:sp>
      <p:sp>
        <p:nvSpPr>
          <p:cNvPr id="12" name="TextBox 12"/>
          <p:cNvSpPr txBox="1"/>
          <p:nvPr/>
        </p:nvSpPr>
        <p:spPr>
          <a:xfrm>
            <a:off x="13100173" y="2556704"/>
            <a:ext cx="4595594" cy="1690482"/>
          </a:xfrm>
          <a:prstGeom prst="rect">
            <a:avLst/>
          </a:prstGeom>
        </p:spPr>
        <p:txBody>
          <a:bodyPr lIns="0" tIns="0" rIns="0" bIns="0" rtlCol="0" anchor="t">
            <a:spAutoFit/>
          </a:bodyPr>
          <a:lstStyle/>
          <a:p>
            <a:pPr algn="just">
              <a:lnSpc>
                <a:spcPts val="3423"/>
              </a:lnSpc>
            </a:pPr>
            <a:r>
              <a:rPr lang="en-US" sz="2445" b="1">
                <a:solidFill>
                  <a:srgbClr val="FFFFFF"/>
                </a:solidFill>
                <a:latin typeface="Canva Sans Bold"/>
                <a:ea typeface="Canva Sans Bold"/>
                <a:cs typeface="Canva Sans Bold"/>
                <a:sym typeface="Canva Sans Bold"/>
              </a:rPr>
              <a:t>Scikit-Learn:</a:t>
            </a:r>
            <a:r>
              <a:rPr lang="en-US" sz="2445">
                <a:solidFill>
                  <a:srgbClr val="FFFFFF"/>
                </a:solidFill>
                <a:latin typeface="Canva Sans"/>
                <a:ea typeface="Canva Sans"/>
                <a:cs typeface="Canva Sans"/>
                <a:sym typeface="Canva Sans"/>
              </a:rPr>
              <a:t> For building machine learning models like risk prediction and demand forecasting.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543939" y="1701853"/>
            <a:ext cx="8305613" cy="4237930"/>
          </a:xfrm>
          <a:custGeom>
            <a:avLst/>
            <a:gdLst/>
            <a:ahLst/>
            <a:cxnLst/>
            <a:rect l="l" t="t" r="r" b="b"/>
            <a:pathLst>
              <a:path w="8305613" h="4237930">
                <a:moveTo>
                  <a:pt x="0" y="0"/>
                </a:moveTo>
                <a:lnTo>
                  <a:pt x="8305613" y="0"/>
                </a:lnTo>
                <a:lnTo>
                  <a:pt x="8305613" y="4237930"/>
                </a:lnTo>
                <a:lnTo>
                  <a:pt x="0" y="4237930"/>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9144000" y="4059843"/>
            <a:ext cx="8222333" cy="4207475"/>
          </a:xfrm>
          <a:custGeom>
            <a:avLst/>
            <a:gdLst/>
            <a:ahLst/>
            <a:cxnLst/>
            <a:rect l="l" t="t" r="r" b="b"/>
            <a:pathLst>
              <a:path w="8222333" h="4207475">
                <a:moveTo>
                  <a:pt x="0" y="0"/>
                </a:moveTo>
                <a:lnTo>
                  <a:pt x="8222333" y="0"/>
                </a:lnTo>
                <a:lnTo>
                  <a:pt x="8222333" y="4207475"/>
                </a:lnTo>
                <a:lnTo>
                  <a:pt x="0" y="4207475"/>
                </a:lnTo>
                <a:lnTo>
                  <a:pt x="0" y="0"/>
                </a:lnTo>
                <a:close/>
              </a:path>
            </a:pathLst>
          </a:custGeom>
          <a:blipFill>
            <a:blip r:embed="rId3"/>
            <a:stretch>
              <a:fillRect/>
            </a:stretch>
          </a:blipFill>
          <a:ln w="38100" cap="sq">
            <a:solidFill>
              <a:srgbClr val="000000"/>
            </a:solidFill>
            <a:prstDash val="solid"/>
            <a:miter/>
          </a:ln>
        </p:spPr>
      </p:sp>
      <p:sp>
        <p:nvSpPr>
          <p:cNvPr id="4" name="TextBox 4"/>
          <p:cNvSpPr txBox="1"/>
          <p:nvPr/>
        </p:nvSpPr>
        <p:spPr>
          <a:xfrm>
            <a:off x="4501599" y="544685"/>
            <a:ext cx="9284801" cy="484015"/>
          </a:xfrm>
          <a:prstGeom prst="rect">
            <a:avLst/>
          </a:prstGeom>
        </p:spPr>
        <p:txBody>
          <a:bodyPr lIns="0" tIns="0" rIns="0" bIns="0" rtlCol="0" anchor="t">
            <a:spAutoFit/>
          </a:bodyPr>
          <a:lstStyle/>
          <a:p>
            <a:pPr algn="l">
              <a:lnSpc>
                <a:spcPts val="3772"/>
              </a:lnSpc>
            </a:pPr>
            <a:r>
              <a:rPr lang="en-US" sz="2694" b="1">
                <a:solidFill>
                  <a:srgbClr val="CB5EFF"/>
                </a:solidFill>
                <a:latin typeface="Poppins Medium"/>
                <a:ea typeface="Poppins Medium"/>
                <a:cs typeface="Poppins Medium"/>
                <a:sym typeface="Poppins Medium"/>
              </a:rPr>
              <a:t>Milestone 1: Global Data Monitoring &amp; Analysis engine</a:t>
            </a:r>
          </a:p>
        </p:txBody>
      </p:sp>
      <p:sp>
        <p:nvSpPr>
          <p:cNvPr id="5" name="TextBox 5"/>
          <p:cNvSpPr txBox="1"/>
          <p:nvPr/>
        </p:nvSpPr>
        <p:spPr>
          <a:xfrm>
            <a:off x="1209679" y="8888597"/>
            <a:ext cx="15868643" cy="1117967"/>
          </a:xfrm>
          <a:prstGeom prst="rect">
            <a:avLst/>
          </a:prstGeom>
        </p:spPr>
        <p:txBody>
          <a:bodyPr lIns="0" tIns="0" rIns="0" bIns="0" rtlCol="0" anchor="t">
            <a:spAutoFit/>
          </a:bodyPr>
          <a:lstStyle/>
          <a:p>
            <a:pPr algn="ctr">
              <a:lnSpc>
                <a:spcPts val="2871"/>
              </a:lnSpc>
            </a:pPr>
            <a:r>
              <a:rPr lang="en-US" sz="2541">
                <a:solidFill>
                  <a:srgbClr val="FFFFFF"/>
                </a:solidFill>
                <a:latin typeface="Poppins"/>
                <a:ea typeface="Poppins"/>
                <a:cs typeface="Poppins"/>
                <a:sym typeface="Poppins"/>
              </a:rPr>
              <a:t>Made use of NLP to analyze news, supplier data and transportation updates while identifying risks and trends in the supply chain by using API calls and readily available datasets.</a:t>
            </a:r>
          </a:p>
          <a:p>
            <a:pPr algn="ctr">
              <a:lnSpc>
                <a:spcPts val="2871"/>
              </a:lnSpc>
              <a:spcBef>
                <a:spcPct val="0"/>
              </a:spcBef>
            </a:pPr>
            <a:endParaRPr lang="en-US" sz="2541">
              <a:solidFill>
                <a:srgbClr val="FFFFFF"/>
              </a:solidFill>
              <a:latin typeface="Poppins"/>
              <a:ea typeface="Poppins"/>
              <a:cs typeface="Poppins"/>
              <a:sym typeface="Poppins"/>
            </a:endParaRPr>
          </a:p>
        </p:txBody>
      </p:sp>
      <p:sp>
        <p:nvSpPr>
          <p:cNvPr id="6" name="TextBox 6"/>
          <p:cNvSpPr txBox="1"/>
          <p:nvPr/>
        </p:nvSpPr>
        <p:spPr>
          <a:xfrm>
            <a:off x="3502665" y="6125480"/>
            <a:ext cx="1997869" cy="404607"/>
          </a:xfrm>
          <a:prstGeom prst="rect">
            <a:avLst/>
          </a:prstGeom>
        </p:spPr>
        <p:txBody>
          <a:bodyPr lIns="0" tIns="0" rIns="0" bIns="0" rtlCol="0" anchor="t">
            <a:spAutoFit/>
          </a:bodyPr>
          <a:lstStyle/>
          <a:p>
            <a:pPr algn="ctr">
              <a:lnSpc>
                <a:spcPts val="3423"/>
              </a:lnSpc>
              <a:spcBef>
                <a:spcPct val="0"/>
              </a:spcBef>
            </a:pPr>
            <a:r>
              <a:rPr lang="en-US" sz="2445">
                <a:solidFill>
                  <a:srgbClr val="FFFFFF"/>
                </a:solidFill>
                <a:latin typeface="Canva Sans"/>
                <a:ea typeface="Canva Sans"/>
                <a:cs typeface="Canva Sans"/>
                <a:sym typeface="Canva Sans"/>
              </a:rPr>
              <a:t>Product Data</a:t>
            </a:r>
          </a:p>
        </p:txBody>
      </p:sp>
      <p:sp>
        <p:nvSpPr>
          <p:cNvPr id="7" name="TextBox 7"/>
          <p:cNvSpPr txBox="1"/>
          <p:nvPr/>
        </p:nvSpPr>
        <p:spPr>
          <a:xfrm>
            <a:off x="10562493" y="3416212"/>
            <a:ext cx="5385346" cy="404607"/>
          </a:xfrm>
          <a:prstGeom prst="rect">
            <a:avLst/>
          </a:prstGeom>
        </p:spPr>
        <p:txBody>
          <a:bodyPr lIns="0" tIns="0" rIns="0" bIns="0" rtlCol="0" anchor="t">
            <a:spAutoFit/>
          </a:bodyPr>
          <a:lstStyle/>
          <a:p>
            <a:pPr algn="ctr">
              <a:lnSpc>
                <a:spcPts val="3423"/>
              </a:lnSpc>
              <a:spcBef>
                <a:spcPct val="0"/>
              </a:spcBef>
            </a:pPr>
            <a:r>
              <a:rPr lang="en-US" sz="2445">
                <a:solidFill>
                  <a:srgbClr val="FFFFFF"/>
                </a:solidFill>
                <a:latin typeface="Canva Sans"/>
                <a:ea typeface="Canva Sans"/>
                <a:cs typeface="Canva Sans"/>
                <a:sym typeface="Canva Sans"/>
              </a:rPr>
              <a:t>Supply Chain Disruption &amp; Risk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0E3C"/>
        </a:solidFill>
        <a:effectLst/>
      </p:bgPr>
    </p:bg>
    <p:spTree>
      <p:nvGrpSpPr>
        <p:cNvPr id="1" name=""/>
        <p:cNvGrpSpPr/>
        <p:nvPr/>
      </p:nvGrpSpPr>
      <p:grpSpPr>
        <a:xfrm>
          <a:off x="0" y="0"/>
          <a:ext cx="0" cy="0"/>
          <a:chOff x="0" y="0"/>
          <a:chExt cx="0" cy="0"/>
        </a:xfrm>
      </p:grpSpPr>
      <p:sp>
        <p:nvSpPr>
          <p:cNvPr id="2" name="Freeform 2"/>
          <p:cNvSpPr/>
          <p:nvPr/>
        </p:nvSpPr>
        <p:spPr>
          <a:xfrm>
            <a:off x="9731216" y="1934400"/>
            <a:ext cx="7952697" cy="6418200"/>
          </a:xfrm>
          <a:custGeom>
            <a:avLst/>
            <a:gdLst/>
            <a:ahLst/>
            <a:cxnLst/>
            <a:rect l="l" t="t" r="r" b="b"/>
            <a:pathLst>
              <a:path w="7952697" h="6418200">
                <a:moveTo>
                  <a:pt x="0" y="0"/>
                </a:moveTo>
                <a:lnTo>
                  <a:pt x="7952697" y="0"/>
                </a:lnTo>
                <a:lnTo>
                  <a:pt x="7952697" y="6418200"/>
                </a:lnTo>
                <a:lnTo>
                  <a:pt x="0" y="6418200"/>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746779" y="1427026"/>
            <a:ext cx="8743956" cy="6082171"/>
          </a:xfrm>
          <a:custGeom>
            <a:avLst/>
            <a:gdLst/>
            <a:ahLst/>
            <a:cxnLst/>
            <a:rect l="l" t="t" r="r" b="b"/>
            <a:pathLst>
              <a:path w="8743956" h="6082171">
                <a:moveTo>
                  <a:pt x="0" y="0"/>
                </a:moveTo>
                <a:lnTo>
                  <a:pt x="8743956" y="0"/>
                </a:lnTo>
                <a:lnTo>
                  <a:pt x="8743956" y="6082172"/>
                </a:lnTo>
                <a:lnTo>
                  <a:pt x="0" y="6082172"/>
                </a:lnTo>
                <a:lnTo>
                  <a:pt x="0" y="0"/>
                </a:lnTo>
                <a:close/>
              </a:path>
            </a:pathLst>
          </a:custGeom>
          <a:blipFill>
            <a:blip r:embed="rId3"/>
            <a:stretch>
              <a:fillRect r="-7300"/>
            </a:stretch>
          </a:blipFill>
          <a:ln w="38100" cap="sq">
            <a:solidFill>
              <a:srgbClr val="000000"/>
            </a:solidFill>
            <a:prstDash val="solid"/>
            <a:miter/>
          </a:ln>
        </p:spPr>
      </p:sp>
      <p:sp>
        <p:nvSpPr>
          <p:cNvPr id="4" name="TextBox 4"/>
          <p:cNvSpPr txBox="1"/>
          <p:nvPr/>
        </p:nvSpPr>
        <p:spPr>
          <a:xfrm>
            <a:off x="4765748" y="544685"/>
            <a:ext cx="8756505" cy="484015"/>
          </a:xfrm>
          <a:prstGeom prst="rect">
            <a:avLst/>
          </a:prstGeom>
        </p:spPr>
        <p:txBody>
          <a:bodyPr lIns="0" tIns="0" rIns="0" bIns="0" rtlCol="0" anchor="t">
            <a:spAutoFit/>
          </a:bodyPr>
          <a:lstStyle/>
          <a:p>
            <a:pPr algn="l">
              <a:lnSpc>
                <a:spcPts val="3772"/>
              </a:lnSpc>
            </a:pPr>
            <a:r>
              <a:rPr lang="en-US" sz="2694" b="1">
                <a:solidFill>
                  <a:srgbClr val="CB5EFF"/>
                </a:solidFill>
                <a:latin typeface="Poppins Medium"/>
                <a:ea typeface="Poppins Medium"/>
                <a:cs typeface="Poppins Medium"/>
                <a:sym typeface="Poppins Medium"/>
              </a:rPr>
              <a:t>Milestone 2: Predictive Disruption Modelng System</a:t>
            </a:r>
          </a:p>
        </p:txBody>
      </p:sp>
      <p:sp>
        <p:nvSpPr>
          <p:cNvPr id="5" name="TextBox 5"/>
          <p:cNvSpPr txBox="1"/>
          <p:nvPr/>
        </p:nvSpPr>
        <p:spPr>
          <a:xfrm>
            <a:off x="0" y="8721917"/>
            <a:ext cx="17683913" cy="1773809"/>
          </a:xfrm>
          <a:prstGeom prst="rect">
            <a:avLst/>
          </a:prstGeom>
        </p:spPr>
        <p:txBody>
          <a:bodyPr lIns="0" tIns="0" rIns="0" bIns="0" rtlCol="0" anchor="t">
            <a:spAutoFit/>
          </a:bodyPr>
          <a:lstStyle/>
          <a:p>
            <a:pPr algn="ctr">
              <a:lnSpc>
                <a:spcPts val="3556"/>
              </a:lnSpc>
            </a:pPr>
            <a:r>
              <a:rPr lang="en-US" sz="2540" b="1">
                <a:solidFill>
                  <a:srgbClr val="FFFFFF"/>
                </a:solidFill>
                <a:latin typeface="Canva Sans Medium"/>
                <a:ea typeface="Canva Sans Medium"/>
                <a:cs typeface="Canva Sans Medium"/>
                <a:sym typeface="Canva Sans Medium"/>
              </a:rPr>
              <a:t> Employed machine learning algorithms to forecast potential disruptions</a:t>
            </a:r>
          </a:p>
          <a:p>
            <a:pPr algn="ctr">
              <a:lnSpc>
                <a:spcPts val="3556"/>
              </a:lnSpc>
            </a:pPr>
            <a:r>
              <a:rPr lang="en-US" sz="2540" b="1">
                <a:solidFill>
                  <a:srgbClr val="FFFFFF"/>
                </a:solidFill>
                <a:latin typeface="Canva Sans Medium"/>
                <a:ea typeface="Canva Sans Medium"/>
                <a:cs typeface="Canva Sans Medium"/>
                <a:sym typeface="Canva Sans Medium"/>
              </a:rPr>
              <a:t>and their impact on supply levels.  Generated risk scores and probability assessments for various</a:t>
            </a:r>
          </a:p>
          <a:p>
            <a:pPr algn="ctr">
              <a:lnSpc>
                <a:spcPts val="3556"/>
              </a:lnSpc>
            </a:pPr>
            <a:r>
              <a:rPr lang="en-US" sz="2540" b="1">
                <a:solidFill>
                  <a:srgbClr val="FFFFFF"/>
                </a:solidFill>
                <a:latin typeface="Canva Sans Medium"/>
                <a:ea typeface="Canva Sans Medium"/>
                <a:cs typeface="Canva Sans Medium"/>
                <a:sym typeface="Canva Sans Medium"/>
              </a:rPr>
              <a:t>disruption scenarios.</a:t>
            </a:r>
          </a:p>
          <a:p>
            <a:pPr algn="ctr">
              <a:lnSpc>
                <a:spcPts val="3556"/>
              </a:lnSpc>
            </a:pPr>
            <a:endParaRPr lang="en-US" sz="2540" b="1">
              <a:solidFill>
                <a:srgbClr val="FFFFFF"/>
              </a:solidFill>
              <a:latin typeface="Canva Sans Medium"/>
              <a:ea typeface="Canva Sans Medium"/>
              <a:cs typeface="Canva Sans Medium"/>
              <a:sym typeface="Canva Sans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1148</Words>
  <Application>Microsoft Office PowerPoint</Application>
  <PresentationFormat>Custom</PresentationFormat>
  <Paragraphs>133</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Canva Sans</vt:lpstr>
      <vt:lpstr>Canva Sans Medium</vt:lpstr>
      <vt:lpstr>Rubik Bold</vt:lpstr>
      <vt:lpstr>Poppins Semi-Bold</vt:lpstr>
      <vt:lpstr>Calibri</vt:lpstr>
      <vt:lpstr>Poppins Medium</vt:lpstr>
      <vt:lpstr>Open Sans Medium</vt:lpstr>
      <vt:lpstr>Open Sans Bold</vt:lpstr>
      <vt:lpstr>Arial</vt:lpstr>
      <vt:lpstr>Open Sans</vt:lpstr>
      <vt:lpstr>Canva Sans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LogistiQ</dc:title>
  <cp:lastModifiedBy>HP</cp:lastModifiedBy>
  <cp:revision>3</cp:revision>
  <dcterms:created xsi:type="dcterms:W3CDTF">2006-08-16T00:00:00Z</dcterms:created>
  <dcterms:modified xsi:type="dcterms:W3CDTF">2025-02-06T20:18:25Z</dcterms:modified>
  <dc:identifier>DAGdNpfMv7Y</dc:identifier>
</cp:coreProperties>
</file>